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8" r:id="rId3"/>
    <p:sldId id="259" r:id="rId4"/>
    <p:sldId id="260" r:id="rId5"/>
    <p:sldId id="274" r:id="rId6"/>
    <p:sldId id="261" r:id="rId7"/>
    <p:sldId id="262" r:id="rId8"/>
    <p:sldId id="281" r:id="rId9"/>
    <p:sldId id="282" r:id="rId10"/>
    <p:sldId id="283" r:id="rId11"/>
    <p:sldId id="284" r:id="rId12"/>
    <p:sldId id="285" r:id="rId13"/>
    <p:sldId id="286" r:id="rId14"/>
    <p:sldId id="263" r:id="rId15"/>
    <p:sldId id="264" r:id="rId16"/>
    <p:sldId id="287" r:id="rId17"/>
    <p:sldId id="265" r:id="rId18"/>
    <p:sldId id="275" r:id="rId19"/>
    <p:sldId id="279" r:id="rId20"/>
    <p:sldId id="276" r:id="rId21"/>
    <p:sldId id="277" r:id="rId22"/>
    <p:sldId id="266" r:id="rId23"/>
    <p:sldId id="280" r:id="rId24"/>
    <p:sldId id="288" r:id="rId25"/>
    <p:sldId id="267" r:id="rId26"/>
    <p:sldId id="268" r:id="rId27"/>
    <p:sldId id="289" r:id="rId28"/>
    <p:sldId id="290" r:id="rId29"/>
    <p:sldId id="291" r:id="rId30"/>
    <p:sldId id="269" r:id="rId31"/>
    <p:sldId id="270" r:id="rId32"/>
    <p:sldId id="271" r:id="rId33"/>
    <p:sldId id="272" r:id="rId34"/>
    <p:sldId id="273" r:id="rId35"/>
  </p:sldIdLst>
  <p:sldSz cx="12192000" cy="6858000"/>
  <p:notesSz cx="12192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850" y="6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8/4/2023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900" b="1" i="0">
                <a:solidFill>
                  <a:srgbClr val="424242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8/4/2023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900" b="1" i="0">
                <a:solidFill>
                  <a:srgbClr val="424242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8/4/2023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900" b="1" i="0">
                <a:solidFill>
                  <a:srgbClr val="424242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8/4/2023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8/4/2023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85800" y="530859"/>
            <a:ext cx="10820400" cy="6604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900" b="1" i="0">
                <a:solidFill>
                  <a:srgbClr val="424242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130300" y="1854200"/>
            <a:ext cx="9931400" cy="20802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8/4/2023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wipro.com/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instagram.com/reel/Ct_rVxTAxnV/?igshid=MzRlODBiNWFlZA==" TargetMode="External"/><Relationship Id="rId4" Type="http://schemas.openxmlformats.org/officeDocument/2006/relationships/hyperlink" Target="https://www.instagram.com/p/Ct9Mbw9L_WY/?igshid=MzRlODBiNWFlZA==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cs.com/" TargetMode="External"/><Relationship Id="rId2" Type="http://schemas.openxmlformats.org/officeDocument/2006/relationships/hyperlink" Target="https://www.icims.com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infosys.com/" TargetMode="Externa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86000" y="2590800"/>
            <a:ext cx="7708900" cy="13247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108200" marR="5080" indent="-2095500">
              <a:lnSpc>
                <a:spcPct val="113199"/>
              </a:lnSpc>
              <a:spcBef>
                <a:spcPts val="100"/>
              </a:spcBef>
            </a:pPr>
            <a:r>
              <a:rPr sz="3900" spc="-85" dirty="0"/>
              <a:t>C</a:t>
            </a:r>
            <a:r>
              <a:rPr sz="3900" spc="-210" dirty="0"/>
              <a:t>o</a:t>
            </a:r>
            <a:r>
              <a:rPr sz="3900" spc="-280" dirty="0"/>
              <a:t>m</a:t>
            </a:r>
            <a:r>
              <a:rPr sz="3900" spc="-110" dirty="0"/>
              <a:t>p</a:t>
            </a:r>
            <a:r>
              <a:rPr sz="3900" spc="-75" dirty="0"/>
              <a:t>r</a:t>
            </a:r>
            <a:r>
              <a:rPr sz="3900" spc="-145" dirty="0"/>
              <a:t>e</a:t>
            </a:r>
            <a:r>
              <a:rPr sz="3900" spc="-105" dirty="0"/>
              <a:t>h</a:t>
            </a:r>
            <a:r>
              <a:rPr sz="3900" spc="-145" dirty="0"/>
              <a:t>e</a:t>
            </a:r>
            <a:r>
              <a:rPr sz="3900" spc="-105" dirty="0"/>
              <a:t>n</a:t>
            </a:r>
            <a:r>
              <a:rPr sz="3900" spc="-215" dirty="0"/>
              <a:t>s</a:t>
            </a:r>
            <a:r>
              <a:rPr sz="3900" spc="-145" dirty="0"/>
              <a:t>i</a:t>
            </a:r>
            <a:r>
              <a:rPr sz="3900" spc="-195" dirty="0"/>
              <a:t>v</a:t>
            </a:r>
            <a:r>
              <a:rPr sz="3900" spc="65" dirty="0"/>
              <a:t>e</a:t>
            </a:r>
            <a:r>
              <a:rPr sz="3900" spc="-180" dirty="0"/>
              <a:t> </a:t>
            </a:r>
            <a:r>
              <a:rPr sz="3900" spc="-285" dirty="0"/>
              <a:t>D</a:t>
            </a:r>
            <a:r>
              <a:rPr sz="3900" spc="-145" dirty="0"/>
              <a:t>i</a:t>
            </a:r>
            <a:r>
              <a:rPr sz="3900" spc="-105" dirty="0"/>
              <a:t>g</a:t>
            </a:r>
            <a:r>
              <a:rPr sz="3900" spc="-145" dirty="0"/>
              <a:t>i</a:t>
            </a:r>
            <a:r>
              <a:rPr sz="3900" spc="-160" dirty="0"/>
              <a:t>t</a:t>
            </a:r>
            <a:r>
              <a:rPr sz="3900" spc="-200" dirty="0"/>
              <a:t>a</a:t>
            </a:r>
            <a:r>
              <a:rPr sz="3900" spc="-10" dirty="0"/>
              <a:t>l</a:t>
            </a:r>
            <a:r>
              <a:rPr sz="3900" spc="-210" dirty="0"/>
              <a:t> </a:t>
            </a:r>
            <a:r>
              <a:rPr sz="3900" spc="-300" dirty="0"/>
              <a:t>M</a:t>
            </a:r>
            <a:r>
              <a:rPr sz="3900" spc="-200" dirty="0"/>
              <a:t>a</a:t>
            </a:r>
            <a:r>
              <a:rPr sz="3900" spc="-75" dirty="0"/>
              <a:t>r</a:t>
            </a:r>
            <a:r>
              <a:rPr sz="3900" spc="-195" dirty="0"/>
              <a:t>k</a:t>
            </a:r>
            <a:r>
              <a:rPr sz="3900" spc="-45" dirty="0"/>
              <a:t>e</a:t>
            </a:r>
            <a:r>
              <a:rPr sz="3900" spc="-260" dirty="0"/>
              <a:t>t</a:t>
            </a:r>
            <a:r>
              <a:rPr sz="3900" spc="-45" dirty="0"/>
              <a:t>i</a:t>
            </a:r>
            <a:r>
              <a:rPr sz="3900" spc="-204" dirty="0"/>
              <a:t>n</a:t>
            </a:r>
            <a:r>
              <a:rPr sz="3900" spc="15" dirty="0"/>
              <a:t>g  </a:t>
            </a:r>
            <a:r>
              <a:rPr sz="3900" spc="-190" dirty="0"/>
              <a:t>P</a:t>
            </a:r>
            <a:r>
              <a:rPr sz="3900" spc="-75" dirty="0"/>
              <a:t>r</a:t>
            </a:r>
            <a:r>
              <a:rPr sz="3900" spc="-210" dirty="0"/>
              <a:t>o</a:t>
            </a:r>
            <a:r>
              <a:rPr sz="3900" spc="-35" dirty="0"/>
              <a:t>j</a:t>
            </a:r>
            <a:r>
              <a:rPr sz="3900" spc="-145" dirty="0"/>
              <a:t>e</a:t>
            </a:r>
            <a:r>
              <a:rPr sz="3900" spc="-120" dirty="0"/>
              <a:t>c</a:t>
            </a:r>
            <a:r>
              <a:rPr sz="3900" spc="-40" dirty="0"/>
              <a:t>t</a:t>
            </a:r>
            <a:r>
              <a:rPr sz="3900" spc="-190" dirty="0"/>
              <a:t> </a:t>
            </a:r>
            <a:r>
              <a:rPr sz="3900" spc="-340" dirty="0"/>
              <a:t>W</a:t>
            </a:r>
            <a:r>
              <a:rPr sz="3900" spc="-210" dirty="0"/>
              <a:t>o</a:t>
            </a:r>
            <a:r>
              <a:rPr sz="3900" spc="-75" dirty="0"/>
              <a:t>r</a:t>
            </a:r>
            <a:r>
              <a:rPr sz="3900" spc="-10" dirty="0"/>
              <a:t>k</a:t>
            </a:r>
            <a:endParaRPr sz="39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hatsApp Image 2023-07-31 at 4.21.54 PM (2).jpe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04800" y="402166"/>
            <a:ext cx="11582400" cy="6053667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1143000" y="609600"/>
          <a:ext cx="9144000" cy="1316620"/>
        </p:xfrm>
        <a:graphic>
          <a:graphicData uri="http://schemas.openxmlformats.org/drawingml/2006/table">
            <a:tbl>
              <a:tblPr/>
              <a:tblGrid>
                <a:gridCol w="36746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328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364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9450">
                <a:tc>
                  <a:txBody>
                    <a:bodyPr/>
                    <a:lstStyle/>
                    <a:p>
                      <a:pPr rtl="0" fontAlgn="b"/>
                      <a:r>
                        <a:rPr lang="en-US" sz="1800" b="1" dirty="0"/>
                        <a:t>Keyword</a:t>
                      </a:r>
                    </a:p>
                  </a:txBody>
                  <a:tcPr marL="28553" marR="28553" marT="19035" marB="1903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800" b="1" dirty="0"/>
                        <a:t>Avg. monthly searches</a:t>
                      </a:r>
                    </a:p>
                  </a:txBody>
                  <a:tcPr marL="28553" marR="28553" marT="19035" marB="1903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800" b="1" dirty="0"/>
                        <a:t>Competition</a:t>
                      </a:r>
                    </a:p>
                  </a:txBody>
                  <a:tcPr marL="28553" marR="28553" marT="19035" marB="1903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9916">
                <a:tc>
                  <a:txBody>
                    <a:bodyPr/>
                    <a:lstStyle/>
                    <a:p>
                      <a:pPr rtl="0" fontAlgn="b"/>
                      <a:r>
                        <a:rPr lang="en-US" sz="1800" dirty="0"/>
                        <a:t>liquid detergent</a:t>
                      </a:r>
                    </a:p>
                  </a:txBody>
                  <a:tcPr marL="28553" marR="28553" marT="19035" marB="1903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800"/>
                        <a:t>50000</a:t>
                      </a:r>
                    </a:p>
                  </a:txBody>
                  <a:tcPr marL="28553" marR="28553" marT="19035" marB="1903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800"/>
                        <a:t>High</a:t>
                      </a:r>
                    </a:p>
                  </a:txBody>
                  <a:tcPr marL="28553" marR="28553" marT="19035" marB="1903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9916">
                <a:tc>
                  <a:txBody>
                    <a:bodyPr/>
                    <a:lstStyle/>
                    <a:p>
                      <a:pPr rtl="0" fontAlgn="b"/>
                      <a:r>
                        <a:rPr lang="en-US" sz="1800" dirty="0"/>
                        <a:t>washing liquid</a:t>
                      </a:r>
                    </a:p>
                  </a:txBody>
                  <a:tcPr marL="28553" marR="28553" marT="19035" marB="1903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800"/>
                        <a:t>5000</a:t>
                      </a:r>
                    </a:p>
                  </a:txBody>
                  <a:tcPr marL="28553" marR="28553" marT="19035" marB="1903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800"/>
                        <a:t>High</a:t>
                      </a:r>
                    </a:p>
                  </a:txBody>
                  <a:tcPr marL="28553" marR="28553" marT="19035" marB="1903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9916">
                <a:tc>
                  <a:txBody>
                    <a:bodyPr/>
                    <a:lstStyle/>
                    <a:p>
                      <a:pPr rtl="0" fontAlgn="b"/>
                      <a:r>
                        <a:rPr lang="en-US" sz="1800" dirty="0"/>
                        <a:t>clothes liquid</a:t>
                      </a:r>
                    </a:p>
                  </a:txBody>
                  <a:tcPr marL="28553" marR="28553" marT="19035" marB="1903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800" dirty="0"/>
                        <a:t>50</a:t>
                      </a:r>
                    </a:p>
                  </a:txBody>
                  <a:tcPr marL="28553" marR="28553" marT="19035" marB="1903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800" dirty="0"/>
                        <a:t>High</a:t>
                      </a:r>
                    </a:p>
                  </a:txBody>
                  <a:tcPr marL="28553" marR="28553" marT="19035" marB="1903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228600" y="1981200"/>
          <a:ext cx="11048999" cy="651891"/>
        </p:xfrm>
        <a:graphic>
          <a:graphicData uri="http://schemas.openxmlformats.org/drawingml/2006/table">
            <a:tbl>
              <a:tblPr/>
              <a:tblGrid>
                <a:gridCol w="76867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436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185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93899">
                <a:tc>
                  <a:txBody>
                    <a:bodyPr/>
                    <a:lstStyle/>
                    <a:p>
                      <a:pPr rtl="0" fontAlgn="b"/>
                      <a:r>
                        <a:rPr lang="en-US" sz="1800" b="1" dirty="0">
                          <a:solidFill>
                            <a:sysClr val="windowText" lastClr="000000"/>
                          </a:solidFill>
                        </a:rPr>
                        <a:t>META TITLE</a:t>
                      </a:r>
                    </a:p>
                  </a:txBody>
                  <a:tcPr marL="28553" marR="28553" marT="19035" marB="19035" anchor="b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800" dirty="0"/>
                    </a:p>
                  </a:txBody>
                  <a:tcPr marL="28553" marR="28553" marT="19035" marB="19035" anchor="b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800"/>
                    </a:p>
                  </a:txBody>
                  <a:tcPr marL="28553" marR="28553" marT="19035" marB="19035" anchor="b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9501">
                <a:tc>
                  <a:txBody>
                    <a:bodyPr/>
                    <a:lstStyle/>
                    <a:p>
                      <a:pPr rtl="0" fontAlgn="b"/>
                      <a:r>
                        <a:rPr lang="en-US" sz="1800" dirty="0"/>
                        <a:t>Explore Liquids like Liquid Detergent ,Washing Liquid , Clothes Liquid</a:t>
                      </a:r>
                    </a:p>
                  </a:txBody>
                  <a:tcPr marL="28553" marR="28553" marT="19035" marB="19035" anchor="b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800" dirty="0"/>
                    </a:p>
                  </a:txBody>
                  <a:tcPr marL="28553" marR="28553" marT="19035" marB="19035" anchor="b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800" dirty="0"/>
                        <a:t>69</a:t>
                      </a:r>
                    </a:p>
                  </a:txBody>
                  <a:tcPr marL="28553" marR="28553" marT="19035" marB="19035" anchor="b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228600" y="2667000"/>
          <a:ext cx="11048999" cy="899100"/>
        </p:xfrm>
        <a:graphic>
          <a:graphicData uri="http://schemas.openxmlformats.org/drawingml/2006/table">
            <a:tbl>
              <a:tblPr/>
              <a:tblGrid>
                <a:gridCol w="77498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053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9379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64755">
                <a:tc>
                  <a:txBody>
                    <a:bodyPr/>
                    <a:lstStyle/>
                    <a:p>
                      <a:pPr rtl="0" fontAlgn="b"/>
                      <a:r>
                        <a:rPr lang="en-US" sz="1800" b="1" dirty="0"/>
                        <a:t>META DISCRIPTION</a:t>
                      </a:r>
                    </a:p>
                  </a:txBody>
                  <a:tcPr marL="28553" marR="28553" marT="19035" marB="19035" anchor="b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800" dirty="0"/>
                    </a:p>
                  </a:txBody>
                  <a:tcPr marL="28553" marR="28553" marT="19035" marB="19035" anchor="b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800"/>
                    </a:p>
                  </a:txBody>
                  <a:tcPr marL="28553" marR="28553" marT="19035" marB="19035" anchor="b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7245">
                <a:tc>
                  <a:txBody>
                    <a:bodyPr/>
                    <a:lstStyle/>
                    <a:p>
                      <a:pPr rtl="0" fontAlgn="b"/>
                      <a:r>
                        <a:rPr lang="en-US" sz="1800" dirty="0"/>
                        <a:t>Buy Quality Liquids like Liquid Detergent , Washing Liquid , Clothes Liquid at our WIPRO Website</a:t>
                      </a:r>
                    </a:p>
                  </a:txBody>
                  <a:tcPr marL="28553" marR="28553" marT="19035" marB="19035" anchor="b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800" dirty="0"/>
                    </a:p>
                  </a:txBody>
                  <a:tcPr marL="28553" marR="28553" marT="19035" marB="19035" anchor="b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800" dirty="0"/>
                        <a:t>96</a:t>
                      </a:r>
                    </a:p>
                  </a:txBody>
                  <a:tcPr marL="28553" marR="28553" marT="19035" marB="19035" anchor="b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990600" y="4038600"/>
          <a:ext cx="9144000" cy="1249680"/>
        </p:xfrm>
        <a:graphic>
          <a:graphicData uri="http://schemas.openxmlformats.org/drawingml/2006/table">
            <a:tbl>
              <a:tblPr/>
              <a:tblGrid>
                <a:gridCol w="3505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9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rtl="0" fontAlgn="b"/>
                      <a:r>
                        <a:rPr lang="en-US" b="1" dirty="0"/>
                        <a:t>Keyword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b="1" dirty="0"/>
                        <a:t>Avg. monthly searches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b="1" dirty="0"/>
                        <a:t>Competition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rtl="0" fontAlgn="b"/>
                      <a:r>
                        <a:rPr lang="en-US" dirty="0"/>
                        <a:t>soap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/>
                        <a:t>50000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/>
                        <a:t>Medium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rtl="0" fontAlgn="b"/>
                      <a:r>
                        <a:rPr lang="en-US"/>
                        <a:t>hand wash soap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/>
                        <a:t>500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/>
                        <a:t>High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rtl="0" fontAlgn="b"/>
                      <a:r>
                        <a:rPr lang="en-US"/>
                        <a:t>liquid laundry soap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/>
                        <a:t>50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dirty="0"/>
                        <a:t>High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152400" y="5334000"/>
          <a:ext cx="10972800" cy="624840"/>
        </p:xfrm>
        <a:graphic>
          <a:graphicData uri="http://schemas.openxmlformats.org/drawingml/2006/table">
            <a:tbl>
              <a:tblPr/>
              <a:tblGrid>
                <a:gridCol w="74867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997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8637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rtl="0" fontAlgn="b"/>
                      <a:r>
                        <a:rPr lang="en-US" b="1" dirty="0"/>
                        <a:t>META TITLE </a:t>
                      </a:r>
                    </a:p>
                  </a:txBody>
                  <a:tcPr marL="28575" marR="28575" marT="19050" marB="19050" anchor="b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/>
                    </a:p>
                  </a:txBody>
                  <a:tcPr marL="28575" marR="28575" marT="19050" marB="19050" anchor="b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dirty="0"/>
                    </a:p>
                  </a:txBody>
                  <a:tcPr marL="28575" marR="28575" marT="19050" marB="19050" anchor="b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rtl="0" fontAlgn="b"/>
                      <a:r>
                        <a:rPr lang="en-US" dirty="0"/>
                        <a:t>Explore Soaps like Soap , Hand Wash Soap, Liquid Laundry Soap</a:t>
                      </a:r>
                    </a:p>
                  </a:txBody>
                  <a:tcPr marL="28575" marR="28575" marT="19050" marB="19050" anchor="b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dirty="0"/>
                    </a:p>
                  </a:txBody>
                  <a:tcPr marL="28575" marR="28575" marT="19050" marB="19050" anchor="b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dirty="0"/>
                        <a:t>58</a:t>
                      </a:r>
                    </a:p>
                  </a:txBody>
                  <a:tcPr marL="28575" marR="28575" marT="19050" marB="19050" anchor="b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152400" y="5958840"/>
          <a:ext cx="11125199" cy="899160"/>
        </p:xfrm>
        <a:graphic>
          <a:graphicData uri="http://schemas.openxmlformats.org/drawingml/2006/table">
            <a:tbl>
              <a:tblPr/>
              <a:tblGrid>
                <a:gridCol w="75906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302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42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06515">
                <a:tc>
                  <a:txBody>
                    <a:bodyPr/>
                    <a:lstStyle/>
                    <a:p>
                      <a:pPr rtl="0" fontAlgn="b"/>
                      <a:r>
                        <a:rPr lang="en-US" b="1" dirty="0"/>
                        <a:t>META DISCRIPTION</a:t>
                      </a:r>
                    </a:p>
                  </a:txBody>
                  <a:tcPr marL="28575" marR="28575" marT="19050" marB="19050" anchor="b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/>
                    </a:p>
                  </a:txBody>
                  <a:tcPr marL="28575" marR="28575" marT="19050" marB="19050" anchor="b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dirty="0"/>
                    </a:p>
                  </a:txBody>
                  <a:tcPr marL="28575" marR="28575" marT="19050" marB="19050" anchor="b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7845">
                <a:tc>
                  <a:txBody>
                    <a:bodyPr/>
                    <a:lstStyle/>
                    <a:p>
                      <a:pPr rtl="0" fontAlgn="b"/>
                      <a:r>
                        <a:rPr lang="en-US" dirty="0"/>
                        <a:t>Buy Quality Soaps like Soap , Hand Wash Soap , Liquid Laundry Soap at our WIPRO Website</a:t>
                      </a:r>
                    </a:p>
                  </a:txBody>
                  <a:tcPr marL="28575" marR="28575" marT="19050" marB="19050" anchor="b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dirty="0"/>
                    </a:p>
                  </a:txBody>
                  <a:tcPr marL="28575" marR="28575" marT="19050" marB="19050" anchor="b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dirty="0"/>
                        <a:t>88</a:t>
                      </a:r>
                    </a:p>
                  </a:txBody>
                  <a:tcPr marL="28575" marR="28575" marT="19050" marB="19050" anchor="b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457200" y="0"/>
            <a:ext cx="2209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n-US" sz="3200" b="1" dirty="0">
                <a:solidFill>
                  <a:srgbClr val="FF0000"/>
                </a:solidFill>
              </a:rPr>
              <a:t>Liquid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33400" y="3505200"/>
            <a:ext cx="2438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n-US" sz="2800" b="1" dirty="0">
                <a:solidFill>
                  <a:srgbClr val="FF0000"/>
                </a:solidFill>
              </a:rPr>
              <a:t>Soaps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1066800" y="533400"/>
          <a:ext cx="9296399" cy="1257394"/>
        </p:xfrm>
        <a:graphic>
          <a:graphicData uri="http://schemas.openxmlformats.org/drawingml/2006/table">
            <a:tbl>
              <a:tblPr/>
              <a:tblGrid>
                <a:gridCol w="26669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1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0626">
                <a:tc>
                  <a:txBody>
                    <a:bodyPr/>
                    <a:lstStyle/>
                    <a:p>
                      <a:pPr rtl="0" fontAlgn="b"/>
                      <a:r>
                        <a:rPr lang="en-US" sz="1800" b="1" dirty="0"/>
                        <a:t>Keyword</a:t>
                      </a:r>
                    </a:p>
                  </a:txBody>
                  <a:tcPr marL="28453" marR="28453" marT="18968" marB="1896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800" b="1" dirty="0"/>
                        <a:t>Avg. monthly searches</a:t>
                      </a:r>
                    </a:p>
                  </a:txBody>
                  <a:tcPr marL="28453" marR="28453" marT="18968" marB="1896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800" b="1" dirty="0"/>
                        <a:t>Competition</a:t>
                      </a:r>
                    </a:p>
                  </a:txBody>
                  <a:tcPr marL="28453" marR="28453" marT="18968" marB="1896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1581">
                <a:tc>
                  <a:txBody>
                    <a:bodyPr/>
                    <a:lstStyle/>
                    <a:p>
                      <a:pPr rtl="0" fontAlgn="b"/>
                      <a:r>
                        <a:rPr lang="en-US" sz="1800"/>
                        <a:t>hand sanitizer</a:t>
                      </a:r>
                    </a:p>
                  </a:txBody>
                  <a:tcPr marL="28453" marR="28453" marT="18968" marB="1896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800" dirty="0"/>
                        <a:t>5000</a:t>
                      </a:r>
                    </a:p>
                  </a:txBody>
                  <a:tcPr marL="28453" marR="28453" marT="18968" marB="1896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800" dirty="0"/>
                        <a:t>Medium</a:t>
                      </a:r>
                    </a:p>
                  </a:txBody>
                  <a:tcPr marL="28453" marR="28453" marT="18968" marB="1896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1581">
                <a:tc>
                  <a:txBody>
                    <a:bodyPr/>
                    <a:lstStyle/>
                    <a:p>
                      <a:pPr rtl="0" fontAlgn="b"/>
                      <a:r>
                        <a:rPr lang="en-US" sz="1800"/>
                        <a:t>sanitizer gel</a:t>
                      </a:r>
                    </a:p>
                  </a:txBody>
                  <a:tcPr marL="28453" marR="28453" marT="18968" marB="1896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800"/>
                        <a:t>500</a:t>
                      </a:r>
                    </a:p>
                  </a:txBody>
                  <a:tcPr marL="28453" marR="28453" marT="18968" marB="1896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800" dirty="0"/>
                        <a:t>High</a:t>
                      </a:r>
                    </a:p>
                  </a:txBody>
                  <a:tcPr marL="28453" marR="28453" marT="18968" marB="1896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1581">
                <a:tc>
                  <a:txBody>
                    <a:bodyPr/>
                    <a:lstStyle/>
                    <a:p>
                      <a:pPr rtl="0" fontAlgn="b"/>
                      <a:r>
                        <a:rPr lang="en-US" sz="1800"/>
                        <a:t>alcohol sanitizer</a:t>
                      </a:r>
                    </a:p>
                  </a:txBody>
                  <a:tcPr marL="28453" marR="28453" marT="18968" marB="1896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800"/>
                        <a:t>500</a:t>
                      </a:r>
                    </a:p>
                  </a:txBody>
                  <a:tcPr marL="28453" marR="28453" marT="18968" marB="1896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800" dirty="0"/>
                        <a:t>Medium</a:t>
                      </a:r>
                    </a:p>
                  </a:txBody>
                  <a:tcPr marL="28453" marR="28453" marT="18968" marB="1896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228600" y="1828800"/>
          <a:ext cx="10820399" cy="659867"/>
        </p:xfrm>
        <a:graphic>
          <a:graphicData uri="http://schemas.openxmlformats.org/drawingml/2006/table">
            <a:tbl>
              <a:tblPr/>
              <a:tblGrid>
                <a:gridCol w="76007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570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625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85789">
                <a:tc>
                  <a:txBody>
                    <a:bodyPr/>
                    <a:lstStyle/>
                    <a:p>
                      <a:pPr rtl="0" fontAlgn="b"/>
                      <a:r>
                        <a:rPr lang="en-US" sz="1800" b="1" dirty="0"/>
                        <a:t>META TITLE</a:t>
                      </a:r>
                    </a:p>
                  </a:txBody>
                  <a:tcPr marL="28453" marR="28453" marT="18968" marB="18968" anchor="b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800"/>
                    </a:p>
                  </a:txBody>
                  <a:tcPr marL="28453" marR="28453" marT="18968" marB="18968" anchor="b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800" dirty="0"/>
                    </a:p>
                  </a:txBody>
                  <a:tcPr marL="28453" marR="28453" marT="18968" marB="18968" anchor="b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7611">
                <a:tc>
                  <a:txBody>
                    <a:bodyPr/>
                    <a:lstStyle/>
                    <a:p>
                      <a:pPr rtl="0" fontAlgn="b"/>
                      <a:r>
                        <a:rPr lang="en-US" sz="1800" dirty="0"/>
                        <a:t>Explore Sanitizers like Hand Sanitizer, Sanitizer Gel, Alcohol Sanitizer</a:t>
                      </a:r>
                    </a:p>
                  </a:txBody>
                  <a:tcPr marL="28453" marR="28453" marT="18968" marB="18968" anchor="b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800" dirty="0"/>
                    </a:p>
                  </a:txBody>
                  <a:tcPr marL="28453" marR="28453" marT="18968" marB="18968" anchor="b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800" dirty="0"/>
                        <a:t>70</a:t>
                      </a:r>
                    </a:p>
                  </a:txBody>
                  <a:tcPr marL="28453" marR="28453" marT="18968" marB="18968" anchor="b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228600" y="2514600"/>
          <a:ext cx="10896600" cy="898832"/>
        </p:xfrm>
        <a:graphic>
          <a:graphicData uri="http://schemas.openxmlformats.org/drawingml/2006/table">
            <a:tbl>
              <a:tblPr/>
              <a:tblGrid>
                <a:gridCol w="78195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133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374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64720">
                <a:tc>
                  <a:txBody>
                    <a:bodyPr/>
                    <a:lstStyle/>
                    <a:p>
                      <a:pPr rtl="0" fontAlgn="b"/>
                      <a:r>
                        <a:rPr lang="en-US" sz="1800" b="1" dirty="0"/>
                        <a:t>META DISCRIPTION</a:t>
                      </a:r>
                    </a:p>
                  </a:txBody>
                  <a:tcPr marL="28453" marR="28453" marT="18968" marB="18968" anchor="b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800"/>
                    </a:p>
                  </a:txBody>
                  <a:tcPr marL="28453" marR="28453" marT="18968" marB="18968" anchor="b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800"/>
                    </a:p>
                  </a:txBody>
                  <a:tcPr marL="28453" marR="28453" marT="18968" marB="18968" anchor="b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7280">
                <a:tc>
                  <a:txBody>
                    <a:bodyPr/>
                    <a:lstStyle/>
                    <a:p>
                      <a:pPr rtl="0" fontAlgn="b"/>
                      <a:r>
                        <a:rPr lang="en-US" sz="1800" dirty="0"/>
                        <a:t>Buy Quality Sanitizers like Hand Sanitizers , Sanitizer Gels, Alcohol Sanitizers at our WIPRO Website</a:t>
                      </a:r>
                    </a:p>
                  </a:txBody>
                  <a:tcPr marL="28453" marR="28453" marT="18968" marB="18968" anchor="b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800" dirty="0"/>
                    </a:p>
                  </a:txBody>
                  <a:tcPr marL="28453" marR="28453" marT="18968" marB="18968" anchor="b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800" dirty="0"/>
                        <a:t>99</a:t>
                      </a:r>
                    </a:p>
                  </a:txBody>
                  <a:tcPr marL="28453" marR="28453" marT="18968" marB="18968" anchor="b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914400" y="3886200"/>
          <a:ext cx="9372600" cy="1249680"/>
        </p:xfrm>
        <a:graphic>
          <a:graphicData uri="http://schemas.openxmlformats.org/drawingml/2006/table">
            <a:tbl>
              <a:tblPr/>
              <a:tblGrid>
                <a:gridCol w="259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24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rtl="0" fontAlgn="b"/>
                      <a:r>
                        <a:rPr lang="en-US" b="1" dirty="0"/>
                        <a:t>Keyword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b="1" dirty="0"/>
                        <a:t>Avg. monthly searches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b="1" dirty="0"/>
                        <a:t>Competition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rtl="0" fontAlgn="b"/>
                      <a:r>
                        <a:rPr lang="en-US" dirty="0"/>
                        <a:t>body lotion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/>
                        <a:t>50000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/>
                        <a:t>High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rtl="0" fontAlgn="b"/>
                      <a:r>
                        <a:rPr lang="en-US" dirty="0"/>
                        <a:t>moisture lotion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dirty="0"/>
                        <a:t>5000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/>
                        <a:t>High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rtl="0" fontAlgn="b"/>
                      <a:r>
                        <a:rPr lang="en-US" dirty="0"/>
                        <a:t>luxury lotion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dirty="0"/>
                        <a:t>50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dirty="0"/>
                        <a:t>High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228600" y="5181600"/>
          <a:ext cx="11049000" cy="624840"/>
        </p:xfrm>
        <a:graphic>
          <a:graphicData uri="http://schemas.openxmlformats.org/drawingml/2006/table">
            <a:tbl>
              <a:tblPr/>
              <a:tblGrid>
                <a:gridCol w="74714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015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759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rtl="0" fontAlgn="b"/>
                      <a:r>
                        <a:rPr lang="en-US" b="1" dirty="0"/>
                        <a:t>META TITLE   </a:t>
                      </a:r>
                    </a:p>
                  </a:txBody>
                  <a:tcPr marL="28575" marR="28575" marT="19050" marB="19050" anchor="b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/>
                    </a:p>
                  </a:txBody>
                  <a:tcPr marL="28575" marR="28575" marT="19050" marB="19050" anchor="b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/>
                    </a:p>
                  </a:txBody>
                  <a:tcPr marL="28575" marR="28575" marT="19050" marB="19050" anchor="b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rtl="0" fontAlgn="b"/>
                      <a:r>
                        <a:rPr lang="en-US" dirty="0"/>
                        <a:t>Explore Lotions like Body Lotion ,Moisture Lotion, Luxury  Lotion</a:t>
                      </a:r>
                    </a:p>
                  </a:txBody>
                  <a:tcPr marL="28575" marR="28575" marT="19050" marB="19050" anchor="b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dirty="0"/>
                    </a:p>
                  </a:txBody>
                  <a:tcPr marL="28575" marR="28575" marT="19050" marB="19050" anchor="b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dirty="0"/>
                        <a:t>61</a:t>
                      </a:r>
                    </a:p>
                  </a:txBody>
                  <a:tcPr marL="28575" marR="28575" marT="19050" marB="19050" anchor="b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228600" y="5791200"/>
          <a:ext cx="11049000" cy="899160"/>
        </p:xfrm>
        <a:graphic>
          <a:graphicData uri="http://schemas.openxmlformats.org/drawingml/2006/table">
            <a:tbl>
              <a:tblPr/>
              <a:tblGrid>
                <a:gridCol w="74714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015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759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rtl="0" fontAlgn="b"/>
                      <a:r>
                        <a:rPr lang="en-US" b="1" dirty="0"/>
                        <a:t>META DISCRIPTION</a:t>
                      </a:r>
                    </a:p>
                  </a:txBody>
                  <a:tcPr marL="28575" marR="28575" marT="19050" marB="19050" anchor="b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/>
                    </a:p>
                  </a:txBody>
                  <a:tcPr marL="28575" marR="28575" marT="19050" marB="19050" anchor="b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/>
                    </a:p>
                  </a:txBody>
                  <a:tcPr marL="28575" marR="28575" marT="19050" marB="19050" anchor="b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rtl="0" fontAlgn="b"/>
                      <a:r>
                        <a:rPr lang="en-US" dirty="0"/>
                        <a:t>Buy Quality Lotions like Body Lotion , Moisture Lotion , Luxury  Lotion at our WIPRO Website </a:t>
                      </a:r>
                    </a:p>
                  </a:txBody>
                  <a:tcPr marL="28575" marR="28575" marT="19050" marB="19050" anchor="b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dirty="0"/>
                    </a:p>
                  </a:txBody>
                  <a:tcPr marL="28575" marR="28575" marT="19050" marB="19050" anchor="b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dirty="0"/>
                        <a:t>91</a:t>
                      </a:r>
                    </a:p>
                  </a:txBody>
                  <a:tcPr marL="28575" marR="28575" marT="19050" marB="19050" anchor="b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457200" y="0"/>
            <a:ext cx="2362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n-US" sz="2800" b="1" dirty="0">
                <a:solidFill>
                  <a:srgbClr val="FF0000"/>
                </a:solidFill>
              </a:rPr>
              <a:t>Sanitizers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33400" y="3429000"/>
            <a:ext cx="1676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n-US" sz="2800" b="1" dirty="0">
                <a:solidFill>
                  <a:srgbClr val="FF0000"/>
                </a:solidFill>
              </a:rPr>
              <a:t>Lotion</a:t>
            </a:r>
            <a:endParaRPr lang="en-US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685800" y="1447800"/>
          <a:ext cx="9296400" cy="1183432"/>
        </p:xfrm>
        <a:graphic>
          <a:graphicData uri="http://schemas.openxmlformats.org/drawingml/2006/table">
            <a:tbl>
              <a:tblPr/>
              <a:tblGrid>
                <a:gridCol w="27739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988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236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5358">
                <a:tc>
                  <a:txBody>
                    <a:bodyPr/>
                    <a:lstStyle/>
                    <a:p>
                      <a:pPr rtl="0" fontAlgn="b"/>
                      <a:r>
                        <a:rPr lang="en-US" sz="1700" b="1" dirty="0"/>
                        <a:t>Keyword</a:t>
                      </a:r>
                    </a:p>
                  </a:txBody>
                  <a:tcPr marL="27584" marR="27584" marT="18389" marB="1838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700" b="1" dirty="0"/>
                        <a:t>Avg. monthly searches</a:t>
                      </a:r>
                    </a:p>
                  </a:txBody>
                  <a:tcPr marL="27584" marR="27584" marT="18389" marB="1838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700" b="1" dirty="0"/>
                        <a:t>Competition</a:t>
                      </a:r>
                    </a:p>
                  </a:txBody>
                  <a:tcPr marL="27584" marR="27584" marT="18389" marB="1838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5358">
                <a:tc>
                  <a:txBody>
                    <a:bodyPr/>
                    <a:lstStyle/>
                    <a:p>
                      <a:pPr rtl="0" fontAlgn="b"/>
                      <a:r>
                        <a:rPr lang="en-US" sz="1700"/>
                        <a:t>hand wash soap</a:t>
                      </a:r>
                    </a:p>
                  </a:txBody>
                  <a:tcPr marL="27584" marR="27584" marT="18389" marB="1838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700" dirty="0"/>
                        <a:t>500</a:t>
                      </a:r>
                    </a:p>
                  </a:txBody>
                  <a:tcPr marL="27584" marR="27584" marT="18389" marB="1838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700" dirty="0"/>
                        <a:t>High</a:t>
                      </a:r>
                    </a:p>
                  </a:txBody>
                  <a:tcPr marL="27584" marR="27584" marT="18389" marB="1838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5358">
                <a:tc>
                  <a:txBody>
                    <a:bodyPr/>
                    <a:lstStyle/>
                    <a:p>
                      <a:pPr rtl="0" fontAlgn="b"/>
                      <a:r>
                        <a:rPr lang="en-US" sz="1700"/>
                        <a:t>hand washer</a:t>
                      </a:r>
                    </a:p>
                  </a:txBody>
                  <a:tcPr marL="27584" marR="27584" marT="18389" marB="1838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700"/>
                        <a:t>500</a:t>
                      </a:r>
                    </a:p>
                  </a:txBody>
                  <a:tcPr marL="27584" marR="27584" marT="18389" marB="1838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700"/>
                        <a:t>High</a:t>
                      </a:r>
                    </a:p>
                  </a:txBody>
                  <a:tcPr marL="27584" marR="27584" marT="18389" marB="1838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5358">
                <a:tc>
                  <a:txBody>
                    <a:bodyPr/>
                    <a:lstStyle/>
                    <a:p>
                      <a:pPr rtl="0" fontAlgn="b"/>
                      <a:r>
                        <a:rPr lang="en-US" sz="1700"/>
                        <a:t>soap hand wash</a:t>
                      </a:r>
                    </a:p>
                  </a:txBody>
                  <a:tcPr marL="27584" marR="27584" marT="18389" marB="1838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700"/>
                        <a:t>500</a:t>
                      </a:r>
                    </a:p>
                  </a:txBody>
                  <a:tcPr marL="27584" marR="27584" marT="18389" marB="1838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700" dirty="0"/>
                        <a:t>High</a:t>
                      </a:r>
                    </a:p>
                  </a:txBody>
                  <a:tcPr marL="27584" marR="27584" marT="18389" marB="1838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228600" y="2819400"/>
          <a:ext cx="10896601" cy="591716"/>
        </p:xfrm>
        <a:graphic>
          <a:graphicData uri="http://schemas.openxmlformats.org/drawingml/2006/table">
            <a:tbl>
              <a:tblPr/>
              <a:tblGrid>
                <a:gridCol w="77040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599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326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80021">
                <a:tc>
                  <a:txBody>
                    <a:bodyPr/>
                    <a:lstStyle/>
                    <a:p>
                      <a:pPr rtl="0" fontAlgn="b"/>
                      <a:r>
                        <a:rPr lang="en-US" sz="1700" b="1" dirty="0"/>
                        <a:t>META TITLE</a:t>
                      </a:r>
                    </a:p>
                  </a:txBody>
                  <a:tcPr marL="27584" marR="27584" marT="18389" marB="18389" anchor="b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700"/>
                    </a:p>
                  </a:txBody>
                  <a:tcPr marL="27584" marR="27584" marT="18389" marB="18389" anchor="b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700"/>
                    </a:p>
                  </a:txBody>
                  <a:tcPr marL="27584" marR="27584" marT="18389" marB="18389" anchor="b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7541">
                <a:tc>
                  <a:txBody>
                    <a:bodyPr/>
                    <a:lstStyle/>
                    <a:p>
                      <a:pPr rtl="0" fontAlgn="b"/>
                      <a:r>
                        <a:rPr lang="en-US" sz="1700" dirty="0"/>
                        <a:t>Explore Hand Washes like Hand Wash Soap, Hand Washer , Soap Hand wash</a:t>
                      </a:r>
                    </a:p>
                  </a:txBody>
                  <a:tcPr marL="27584" marR="27584" marT="18389" marB="18389" anchor="b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700"/>
                    </a:p>
                  </a:txBody>
                  <a:tcPr marL="27584" marR="27584" marT="18389" marB="18389" anchor="b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700" dirty="0"/>
                        <a:t>66</a:t>
                      </a:r>
                    </a:p>
                  </a:txBody>
                  <a:tcPr marL="27584" marR="27584" marT="18389" marB="18389" anchor="b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228600" y="3810000"/>
          <a:ext cx="10896600" cy="850796"/>
        </p:xfrm>
        <a:graphic>
          <a:graphicData uri="http://schemas.openxmlformats.org/drawingml/2006/table">
            <a:tbl>
              <a:tblPr/>
              <a:tblGrid>
                <a:gridCol w="77040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599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3264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85334">
                <a:tc>
                  <a:txBody>
                    <a:bodyPr/>
                    <a:lstStyle/>
                    <a:p>
                      <a:pPr rtl="0" fontAlgn="b"/>
                      <a:r>
                        <a:rPr lang="en-US" sz="1700" b="1" dirty="0"/>
                        <a:t>META DISCRIPTION</a:t>
                      </a:r>
                    </a:p>
                  </a:txBody>
                  <a:tcPr marL="27584" marR="27584" marT="18389" marB="18389" anchor="b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700"/>
                    </a:p>
                  </a:txBody>
                  <a:tcPr marL="27584" marR="27584" marT="18389" marB="18389" anchor="b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700"/>
                    </a:p>
                  </a:txBody>
                  <a:tcPr marL="27584" marR="27584" marT="18389" marB="18389" anchor="b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8066">
                <a:tc>
                  <a:txBody>
                    <a:bodyPr/>
                    <a:lstStyle/>
                    <a:p>
                      <a:pPr rtl="0" fontAlgn="b"/>
                      <a:r>
                        <a:rPr lang="en-US" sz="1700"/>
                        <a:t>Buy Quality Hand Washes like Hand Wash Soap , Hand Washer , Soap Hand Wash at our WIPRO Website</a:t>
                      </a:r>
                    </a:p>
                  </a:txBody>
                  <a:tcPr marL="27584" marR="27584" marT="18389" marB="18389" anchor="b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700"/>
                    </a:p>
                  </a:txBody>
                  <a:tcPr marL="27584" marR="27584" marT="18389" marB="18389" anchor="b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700" dirty="0"/>
                        <a:t>95</a:t>
                      </a:r>
                    </a:p>
                  </a:txBody>
                  <a:tcPr marL="27584" marR="27584" marT="18389" marB="18389" anchor="b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304800" y="685800"/>
            <a:ext cx="2743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n-US" sz="3200" b="1" dirty="0">
                <a:solidFill>
                  <a:srgbClr val="FF0000"/>
                </a:solidFill>
              </a:rPr>
              <a:t>Hand Wash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81200" y="304800"/>
            <a:ext cx="5979795" cy="375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300" spc="-35" dirty="0"/>
              <a:t>Part</a:t>
            </a:r>
            <a:r>
              <a:rPr sz="2300" spc="-50" dirty="0"/>
              <a:t> </a:t>
            </a:r>
            <a:r>
              <a:rPr sz="2300" spc="-65" dirty="0"/>
              <a:t>3:</a:t>
            </a:r>
            <a:r>
              <a:rPr sz="2300" spc="-25" dirty="0"/>
              <a:t> </a:t>
            </a:r>
            <a:r>
              <a:rPr sz="2300" spc="-30" dirty="0"/>
              <a:t>Content</a:t>
            </a:r>
            <a:r>
              <a:rPr sz="2300" spc="-45" dirty="0"/>
              <a:t> </a:t>
            </a:r>
            <a:r>
              <a:rPr sz="2300" spc="-25" dirty="0"/>
              <a:t>Ideas</a:t>
            </a:r>
            <a:r>
              <a:rPr sz="2300" spc="-60" dirty="0"/>
              <a:t> </a:t>
            </a:r>
            <a:r>
              <a:rPr sz="2300" spc="-50" dirty="0"/>
              <a:t>and</a:t>
            </a:r>
            <a:r>
              <a:rPr sz="2300" spc="-65" dirty="0"/>
              <a:t> </a:t>
            </a:r>
            <a:r>
              <a:rPr sz="2300" spc="-25" dirty="0"/>
              <a:t>Marketing</a:t>
            </a:r>
            <a:r>
              <a:rPr sz="2300" spc="-90" dirty="0"/>
              <a:t> </a:t>
            </a:r>
            <a:r>
              <a:rPr sz="2300" spc="-35" dirty="0"/>
              <a:t>Strategies</a:t>
            </a:r>
            <a:endParaRPr sz="2300" dirty="0"/>
          </a:p>
        </p:txBody>
      </p:sp>
      <p:sp>
        <p:nvSpPr>
          <p:cNvPr id="4" name="object 4"/>
          <p:cNvSpPr txBox="1"/>
          <p:nvPr/>
        </p:nvSpPr>
        <p:spPr>
          <a:xfrm>
            <a:off x="304800" y="990600"/>
            <a:ext cx="5486400" cy="4275529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889000" marR="5080" lvl="1" indent="-419100">
              <a:lnSpc>
                <a:spcPts val="2200"/>
              </a:lnSpc>
              <a:spcBef>
                <a:spcPts val="240"/>
              </a:spcBef>
              <a:buFont typeface="Lucida Sans Unicode"/>
              <a:buChar char="●"/>
              <a:tabLst>
                <a:tab pos="431165" algn="l"/>
                <a:tab pos="431800" algn="l"/>
              </a:tabLst>
            </a:pPr>
            <a:r>
              <a:rPr sz="1900" b="1" spc="-30" dirty="0">
                <a:latin typeface="Roboto"/>
                <a:cs typeface="Roboto"/>
              </a:rPr>
              <a:t>Content</a:t>
            </a:r>
            <a:r>
              <a:rPr sz="1900" b="1" spc="-114" dirty="0">
                <a:latin typeface="Roboto"/>
                <a:cs typeface="Roboto"/>
              </a:rPr>
              <a:t> </a:t>
            </a:r>
            <a:r>
              <a:rPr sz="1900" b="1" spc="-10" dirty="0">
                <a:latin typeface="Roboto"/>
                <a:cs typeface="Roboto"/>
              </a:rPr>
              <a:t>Idea</a:t>
            </a:r>
            <a:r>
              <a:rPr sz="1900" b="1" spc="-90" dirty="0">
                <a:latin typeface="Roboto"/>
                <a:cs typeface="Roboto"/>
              </a:rPr>
              <a:t> </a:t>
            </a:r>
            <a:r>
              <a:rPr sz="1900" b="1" spc="-30" dirty="0">
                <a:latin typeface="Roboto"/>
                <a:cs typeface="Roboto"/>
              </a:rPr>
              <a:t>Generation</a:t>
            </a:r>
            <a:r>
              <a:rPr sz="1900" b="1" spc="-35" dirty="0">
                <a:latin typeface="Roboto"/>
                <a:cs typeface="Roboto"/>
              </a:rPr>
              <a:t> </a:t>
            </a:r>
            <a:r>
              <a:rPr sz="1900" b="1" spc="-5" dirty="0">
                <a:latin typeface="Roboto"/>
                <a:cs typeface="Roboto"/>
              </a:rPr>
              <a:t>&amp;</a:t>
            </a:r>
            <a:r>
              <a:rPr sz="1900" b="1" spc="-114" dirty="0">
                <a:latin typeface="Roboto"/>
                <a:cs typeface="Roboto"/>
              </a:rPr>
              <a:t> </a:t>
            </a:r>
            <a:r>
              <a:rPr sz="1900" b="1" spc="-40" dirty="0">
                <a:latin typeface="Roboto"/>
                <a:cs typeface="Roboto"/>
              </a:rPr>
              <a:t>Strategy:</a:t>
            </a:r>
            <a:r>
              <a:rPr sz="1900" b="1" spc="-105" dirty="0">
                <a:latin typeface="Roboto"/>
                <a:cs typeface="Roboto"/>
              </a:rPr>
              <a:t> </a:t>
            </a:r>
            <a:r>
              <a:rPr sz="1900" spc="-25" dirty="0">
                <a:latin typeface="Roboto"/>
                <a:cs typeface="Roboto"/>
              </a:rPr>
              <a:t>Create</a:t>
            </a:r>
            <a:r>
              <a:rPr sz="1900" spc="-70" dirty="0">
                <a:latin typeface="Roboto"/>
                <a:cs typeface="Roboto"/>
              </a:rPr>
              <a:t> </a:t>
            </a:r>
            <a:r>
              <a:rPr sz="1900" spc="-15" dirty="0">
                <a:latin typeface="Roboto"/>
                <a:cs typeface="Roboto"/>
              </a:rPr>
              <a:t>a</a:t>
            </a:r>
            <a:r>
              <a:rPr sz="1900" spc="-5" dirty="0">
                <a:latin typeface="Roboto"/>
                <a:cs typeface="Roboto"/>
              </a:rPr>
              <a:t> </a:t>
            </a:r>
            <a:r>
              <a:rPr sz="1900" spc="-45" dirty="0">
                <a:latin typeface="Roboto"/>
                <a:cs typeface="Roboto"/>
              </a:rPr>
              <a:t>content</a:t>
            </a:r>
            <a:r>
              <a:rPr sz="1900" spc="-90" dirty="0">
                <a:latin typeface="Roboto"/>
                <a:cs typeface="Roboto"/>
              </a:rPr>
              <a:t> </a:t>
            </a:r>
            <a:r>
              <a:rPr sz="1900" spc="-35" dirty="0">
                <a:latin typeface="Roboto"/>
                <a:cs typeface="Roboto"/>
              </a:rPr>
              <a:t>calendar</a:t>
            </a:r>
            <a:r>
              <a:rPr sz="1900" spc="-114" dirty="0">
                <a:latin typeface="Roboto"/>
                <a:cs typeface="Roboto"/>
              </a:rPr>
              <a:t> </a:t>
            </a:r>
            <a:r>
              <a:rPr sz="1900" spc="-15" dirty="0">
                <a:latin typeface="Roboto"/>
                <a:cs typeface="Roboto"/>
              </a:rPr>
              <a:t>for</a:t>
            </a:r>
            <a:r>
              <a:rPr sz="1900" spc="-114" dirty="0">
                <a:latin typeface="Roboto"/>
                <a:cs typeface="Roboto"/>
              </a:rPr>
              <a:t> </a:t>
            </a:r>
            <a:r>
              <a:rPr sz="1900" spc="-5" dirty="0">
                <a:latin typeface="Roboto"/>
                <a:cs typeface="Roboto"/>
              </a:rPr>
              <a:t>the</a:t>
            </a:r>
            <a:r>
              <a:rPr sz="1900" spc="-70" dirty="0">
                <a:latin typeface="Roboto"/>
                <a:cs typeface="Roboto"/>
              </a:rPr>
              <a:t> </a:t>
            </a:r>
            <a:r>
              <a:rPr sz="1900" spc="-50" dirty="0">
                <a:latin typeface="Roboto"/>
                <a:cs typeface="Roboto"/>
              </a:rPr>
              <a:t>remaining</a:t>
            </a:r>
            <a:r>
              <a:rPr sz="1900" spc="-35" dirty="0">
                <a:latin typeface="Roboto"/>
                <a:cs typeface="Roboto"/>
              </a:rPr>
              <a:t> </a:t>
            </a:r>
            <a:r>
              <a:rPr sz="1900" spc="-65" dirty="0">
                <a:latin typeface="Roboto"/>
                <a:cs typeface="Roboto"/>
              </a:rPr>
              <a:t>month</a:t>
            </a:r>
            <a:r>
              <a:rPr sz="1900" spc="-15" dirty="0">
                <a:latin typeface="Roboto"/>
                <a:cs typeface="Roboto"/>
              </a:rPr>
              <a:t> </a:t>
            </a:r>
            <a:r>
              <a:rPr sz="1900" spc="-25" dirty="0">
                <a:latin typeface="Roboto"/>
                <a:cs typeface="Roboto"/>
              </a:rPr>
              <a:t>of </a:t>
            </a:r>
            <a:r>
              <a:rPr sz="1900" spc="-45" dirty="0">
                <a:latin typeface="Roboto"/>
                <a:cs typeface="Roboto"/>
              </a:rPr>
              <a:t>July</a:t>
            </a:r>
            <a:r>
              <a:rPr sz="1900" spc="-70" dirty="0">
                <a:latin typeface="Roboto"/>
                <a:cs typeface="Roboto"/>
              </a:rPr>
              <a:t> by </a:t>
            </a:r>
            <a:r>
              <a:rPr sz="1900" spc="-459" dirty="0">
                <a:latin typeface="Roboto"/>
                <a:cs typeface="Roboto"/>
              </a:rPr>
              <a:t> </a:t>
            </a:r>
            <a:r>
              <a:rPr sz="1900" spc="-55" dirty="0">
                <a:latin typeface="Roboto"/>
                <a:cs typeface="Roboto"/>
              </a:rPr>
              <a:t>brainstorming </a:t>
            </a:r>
            <a:r>
              <a:rPr sz="1900" spc="-45" dirty="0">
                <a:latin typeface="Roboto"/>
                <a:cs typeface="Roboto"/>
              </a:rPr>
              <a:t>content themes, </a:t>
            </a:r>
            <a:r>
              <a:rPr sz="1900" spc="-40" dirty="0">
                <a:latin typeface="Roboto"/>
                <a:cs typeface="Roboto"/>
              </a:rPr>
              <a:t>exploring </a:t>
            </a:r>
            <a:r>
              <a:rPr sz="1900" spc="-50" dirty="0">
                <a:latin typeface="Roboto"/>
                <a:cs typeface="Roboto"/>
              </a:rPr>
              <a:t>various </a:t>
            </a:r>
            <a:r>
              <a:rPr sz="1900" spc="-35" dirty="0">
                <a:latin typeface="Roboto"/>
                <a:cs typeface="Roboto"/>
              </a:rPr>
              <a:t>formats like </a:t>
            </a:r>
            <a:r>
              <a:rPr sz="1900" spc="-40" dirty="0">
                <a:latin typeface="Roboto"/>
                <a:cs typeface="Roboto"/>
              </a:rPr>
              <a:t>blog </a:t>
            </a:r>
            <a:r>
              <a:rPr sz="1900" spc="-35" dirty="0">
                <a:latin typeface="Roboto"/>
                <a:cs typeface="Roboto"/>
              </a:rPr>
              <a:t>posts, </a:t>
            </a:r>
            <a:r>
              <a:rPr sz="1900" spc="-45" dirty="0">
                <a:latin typeface="Roboto"/>
                <a:cs typeface="Roboto"/>
              </a:rPr>
              <a:t>videos, </a:t>
            </a:r>
            <a:r>
              <a:rPr sz="1900" spc="-40" dirty="0">
                <a:latin typeface="Roboto"/>
                <a:cs typeface="Roboto"/>
              </a:rPr>
              <a:t>infographics, </a:t>
            </a:r>
            <a:r>
              <a:rPr sz="1900" spc="-35" dirty="0">
                <a:latin typeface="Roboto"/>
                <a:cs typeface="Roboto"/>
              </a:rPr>
              <a:t> </a:t>
            </a:r>
            <a:r>
              <a:rPr sz="1900" spc="-40" dirty="0">
                <a:latin typeface="Roboto"/>
                <a:cs typeface="Roboto"/>
              </a:rPr>
              <a:t>podcasts, </a:t>
            </a:r>
            <a:r>
              <a:rPr sz="1900" spc="-45" dirty="0">
                <a:latin typeface="Roboto"/>
                <a:cs typeface="Roboto"/>
              </a:rPr>
              <a:t>and interactive quizzes, and </a:t>
            </a:r>
            <a:r>
              <a:rPr sz="1900" spc="-40" dirty="0">
                <a:latin typeface="Roboto"/>
                <a:cs typeface="Roboto"/>
              </a:rPr>
              <a:t>scheduling </a:t>
            </a:r>
            <a:r>
              <a:rPr sz="1900" spc="-45" dirty="0">
                <a:latin typeface="Roboto"/>
                <a:cs typeface="Roboto"/>
              </a:rPr>
              <a:t>publication </a:t>
            </a:r>
            <a:r>
              <a:rPr sz="1900" spc="-40" dirty="0">
                <a:latin typeface="Roboto"/>
                <a:cs typeface="Roboto"/>
              </a:rPr>
              <a:t>dates </a:t>
            </a:r>
            <a:r>
              <a:rPr sz="1900" spc="-55" dirty="0">
                <a:latin typeface="Roboto"/>
                <a:cs typeface="Roboto"/>
              </a:rPr>
              <a:t>mainly </a:t>
            </a:r>
            <a:r>
              <a:rPr sz="1900" spc="-60" dirty="0">
                <a:latin typeface="Roboto"/>
                <a:cs typeface="Roboto"/>
              </a:rPr>
              <a:t>on </a:t>
            </a:r>
            <a:r>
              <a:rPr sz="1900" spc="-35" dirty="0">
                <a:latin typeface="Roboto"/>
                <a:cs typeface="Roboto"/>
              </a:rPr>
              <a:t>Facebook </a:t>
            </a:r>
            <a:r>
              <a:rPr sz="1900" spc="-5" dirty="0">
                <a:latin typeface="Roboto"/>
                <a:cs typeface="Roboto"/>
              </a:rPr>
              <a:t>&amp; </a:t>
            </a:r>
            <a:r>
              <a:rPr sz="1900" dirty="0">
                <a:latin typeface="Roboto"/>
                <a:cs typeface="Roboto"/>
              </a:rPr>
              <a:t> </a:t>
            </a:r>
            <a:r>
              <a:rPr sz="1900" spc="-50" dirty="0">
                <a:latin typeface="Roboto"/>
                <a:cs typeface="Roboto"/>
              </a:rPr>
              <a:t>Instagram.</a:t>
            </a:r>
            <a:endParaRPr sz="1900" dirty="0">
              <a:latin typeface="Roboto"/>
              <a:cs typeface="Roboto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700" dirty="0">
              <a:latin typeface="Roboto"/>
              <a:cs typeface="Roboto"/>
            </a:endParaRPr>
          </a:p>
          <a:p>
            <a:pPr marL="431800">
              <a:lnSpc>
                <a:spcPct val="100000"/>
              </a:lnSpc>
              <a:spcBef>
                <a:spcPts val="5"/>
              </a:spcBef>
            </a:pPr>
            <a:r>
              <a:rPr sz="1900" spc="-35" dirty="0">
                <a:latin typeface="Roboto"/>
                <a:cs typeface="Roboto"/>
              </a:rPr>
              <a:t>And</a:t>
            </a:r>
            <a:r>
              <a:rPr sz="1900" spc="-45" dirty="0">
                <a:latin typeface="Roboto"/>
                <a:cs typeface="Roboto"/>
              </a:rPr>
              <a:t> include</a:t>
            </a:r>
            <a:r>
              <a:rPr sz="1900" spc="-80" dirty="0">
                <a:latin typeface="Roboto"/>
                <a:cs typeface="Roboto"/>
              </a:rPr>
              <a:t> </a:t>
            </a:r>
            <a:r>
              <a:rPr sz="1900" spc="-40" dirty="0">
                <a:latin typeface="Roboto"/>
                <a:cs typeface="Roboto"/>
              </a:rPr>
              <a:t>the</a:t>
            </a:r>
            <a:r>
              <a:rPr sz="1900" spc="20" dirty="0">
                <a:latin typeface="Roboto"/>
                <a:cs typeface="Roboto"/>
              </a:rPr>
              <a:t> </a:t>
            </a:r>
            <a:r>
              <a:rPr sz="1900" spc="-50" dirty="0">
                <a:latin typeface="Roboto"/>
                <a:cs typeface="Roboto"/>
              </a:rPr>
              <a:t>strategy, </a:t>
            </a:r>
            <a:r>
              <a:rPr sz="1900" spc="-45" dirty="0">
                <a:latin typeface="Roboto"/>
                <a:cs typeface="Roboto"/>
              </a:rPr>
              <a:t>aim</a:t>
            </a:r>
            <a:r>
              <a:rPr sz="1900" spc="-35" dirty="0">
                <a:latin typeface="Roboto"/>
                <a:cs typeface="Roboto"/>
              </a:rPr>
              <a:t> </a:t>
            </a:r>
            <a:r>
              <a:rPr sz="1900" spc="-45" dirty="0">
                <a:latin typeface="Roboto"/>
                <a:cs typeface="Roboto"/>
              </a:rPr>
              <a:t>and </a:t>
            </a:r>
            <a:r>
              <a:rPr sz="1900" spc="-40" dirty="0">
                <a:latin typeface="Roboto"/>
                <a:cs typeface="Roboto"/>
              </a:rPr>
              <a:t>the</a:t>
            </a:r>
            <a:r>
              <a:rPr sz="1900" spc="-80" dirty="0">
                <a:latin typeface="Roboto"/>
                <a:cs typeface="Roboto"/>
              </a:rPr>
              <a:t> </a:t>
            </a:r>
            <a:r>
              <a:rPr sz="1900" spc="-20" dirty="0">
                <a:latin typeface="Roboto"/>
                <a:cs typeface="Roboto"/>
              </a:rPr>
              <a:t>idea</a:t>
            </a:r>
            <a:r>
              <a:rPr sz="1900" spc="-110" dirty="0">
                <a:latin typeface="Roboto"/>
                <a:cs typeface="Roboto"/>
              </a:rPr>
              <a:t> </a:t>
            </a:r>
            <a:r>
              <a:rPr sz="1900" spc="-40" dirty="0">
                <a:latin typeface="Roboto"/>
                <a:cs typeface="Roboto"/>
              </a:rPr>
              <a:t>behind </a:t>
            </a:r>
            <a:r>
              <a:rPr sz="1900" spc="-45" dirty="0">
                <a:latin typeface="Roboto"/>
                <a:cs typeface="Roboto"/>
              </a:rPr>
              <a:t>these</a:t>
            </a:r>
            <a:r>
              <a:rPr sz="1900" spc="-80" dirty="0">
                <a:latin typeface="Roboto"/>
                <a:cs typeface="Roboto"/>
              </a:rPr>
              <a:t> </a:t>
            </a:r>
            <a:r>
              <a:rPr sz="1900" spc="-45" dirty="0">
                <a:latin typeface="Roboto"/>
                <a:cs typeface="Roboto"/>
              </a:rPr>
              <a:t>posts</a:t>
            </a:r>
            <a:r>
              <a:rPr sz="1900" spc="-55" dirty="0">
                <a:latin typeface="Roboto"/>
                <a:cs typeface="Roboto"/>
              </a:rPr>
              <a:t> </a:t>
            </a:r>
            <a:r>
              <a:rPr sz="1900" spc="-45" dirty="0">
                <a:latin typeface="Roboto"/>
                <a:cs typeface="Roboto"/>
              </a:rPr>
              <a:t>and </a:t>
            </a:r>
            <a:r>
              <a:rPr sz="1900" spc="-50" dirty="0">
                <a:latin typeface="Roboto"/>
                <a:cs typeface="Roboto"/>
              </a:rPr>
              <a:t>story</a:t>
            </a:r>
            <a:endParaRPr sz="1900" dirty="0">
              <a:latin typeface="Roboto"/>
              <a:cs typeface="Roboto"/>
            </a:endParaRPr>
          </a:p>
          <a:p>
            <a:pPr>
              <a:lnSpc>
                <a:spcPct val="100000"/>
              </a:lnSpc>
            </a:pPr>
            <a:endParaRPr sz="2200" dirty="0">
              <a:latin typeface="Roboto"/>
              <a:cs typeface="Roboto"/>
            </a:endParaRPr>
          </a:p>
          <a:p>
            <a:pPr marL="1041400">
              <a:lnSpc>
                <a:spcPct val="100000"/>
              </a:lnSpc>
              <a:spcBef>
                <a:spcPts val="1680"/>
              </a:spcBef>
            </a:pPr>
            <a:r>
              <a:rPr sz="1900" spc="-45" dirty="0">
                <a:solidFill>
                  <a:srgbClr val="0097A6"/>
                </a:solidFill>
                <a:latin typeface="Roboto"/>
                <a:cs typeface="Roboto"/>
              </a:rPr>
              <a:t>Content</a:t>
            </a:r>
            <a:r>
              <a:rPr sz="1900" spc="5" dirty="0">
                <a:solidFill>
                  <a:srgbClr val="0097A6"/>
                </a:solidFill>
                <a:latin typeface="Roboto"/>
                <a:cs typeface="Roboto"/>
              </a:rPr>
              <a:t> </a:t>
            </a:r>
            <a:r>
              <a:rPr sz="1900" spc="-35" dirty="0">
                <a:solidFill>
                  <a:srgbClr val="0097A6"/>
                </a:solidFill>
                <a:latin typeface="Roboto"/>
                <a:cs typeface="Roboto"/>
              </a:rPr>
              <a:t>Calendar</a:t>
            </a:r>
            <a:r>
              <a:rPr sz="1900" spc="-114" dirty="0">
                <a:solidFill>
                  <a:srgbClr val="0097A6"/>
                </a:solidFill>
                <a:latin typeface="Roboto"/>
                <a:cs typeface="Roboto"/>
              </a:rPr>
              <a:t> </a:t>
            </a:r>
            <a:r>
              <a:rPr sz="1900" spc="-40" dirty="0">
                <a:solidFill>
                  <a:srgbClr val="0097A6"/>
                </a:solidFill>
                <a:latin typeface="Roboto"/>
                <a:cs typeface="Roboto"/>
              </a:rPr>
              <a:t>Example</a:t>
            </a:r>
            <a:r>
              <a:rPr sz="1900" spc="20" dirty="0">
                <a:solidFill>
                  <a:srgbClr val="0097A6"/>
                </a:solidFill>
                <a:latin typeface="Roboto"/>
                <a:cs typeface="Roboto"/>
              </a:rPr>
              <a:t> </a:t>
            </a:r>
            <a:r>
              <a:rPr sz="1900" spc="-50" dirty="0">
                <a:latin typeface="Roboto"/>
                <a:cs typeface="Roboto"/>
              </a:rPr>
              <a:t>(Try</a:t>
            </a:r>
            <a:r>
              <a:rPr sz="1900" spc="-70" dirty="0">
                <a:latin typeface="Roboto"/>
                <a:cs typeface="Roboto"/>
              </a:rPr>
              <a:t> </a:t>
            </a:r>
            <a:r>
              <a:rPr sz="1900" spc="-45" dirty="0">
                <a:latin typeface="Roboto"/>
                <a:cs typeface="Roboto"/>
              </a:rPr>
              <a:t>creating</a:t>
            </a:r>
            <a:r>
              <a:rPr sz="1900" spc="-40" dirty="0">
                <a:latin typeface="Roboto"/>
                <a:cs typeface="Roboto"/>
              </a:rPr>
              <a:t> </a:t>
            </a:r>
            <a:r>
              <a:rPr sz="1900" spc="-15" dirty="0">
                <a:latin typeface="Roboto"/>
                <a:cs typeface="Roboto"/>
              </a:rPr>
              <a:t>a</a:t>
            </a:r>
            <a:r>
              <a:rPr sz="1900" spc="-105" dirty="0">
                <a:latin typeface="Roboto"/>
                <a:cs typeface="Roboto"/>
              </a:rPr>
              <a:t> </a:t>
            </a:r>
            <a:r>
              <a:rPr sz="1900" spc="-30" dirty="0">
                <a:latin typeface="Roboto"/>
                <a:cs typeface="Roboto"/>
              </a:rPr>
              <a:t>table</a:t>
            </a:r>
            <a:r>
              <a:rPr sz="1900" spc="20" dirty="0">
                <a:latin typeface="Roboto"/>
                <a:cs typeface="Roboto"/>
              </a:rPr>
              <a:t> </a:t>
            </a:r>
            <a:r>
              <a:rPr sz="1900" spc="-45" dirty="0">
                <a:latin typeface="Roboto"/>
                <a:cs typeface="Roboto"/>
              </a:rPr>
              <a:t>for</a:t>
            </a:r>
            <a:r>
              <a:rPr sz="1900" spc="-15" dirty="0">
                <a:latin typeface="Roboto"/>
                <a:cs typeface="Roboto"/>
              </a:rPr>
              <a:t> </a:t>
            </a:r>
            <a:r>
              <a:rPr sz="1900" spc="-40" dirty="0">
                <a:latin typeface="Roboto"/>
                <a:cs typeface="Roboto"/>
              </a:rPr>
              <a:t>the</a:t>
            </a:r>
            <a:r>
              <a:rPr sz="1900" spc="-80" dirty="0">
                <a:latin typeface="Roboto"/>
                <a:cs typeface="Roboto"/>
              </a:rPr>
              <a:t> </a:t>
            </a:r>
            <a:r>
              <a:rPr sz="1900" spc="-45" dirty="0">
                <a:latin typeface="Roboto"/>
                <a:cs typeface="Roboto"/>
              </a:rPr>
              <a:t>month</a:t>
            </a:r>
            <a:r>
              <a:rPr sz="1900" spc="-114" dirty="0">
                <a:latin typeface="Roboto"/>
                <a:cs typeface="Roboto"/>
              </a:rPr>
              <a:t> </a:t>
            </a:r>
            <a:r>
              <a:rPr sz="1900" spc="25" dirty="0">
                <a:latin typeface="Roboto"/>
                <a:cs typeface="Roboto"/>
              </a:rPr>
              <a:t>of</a:t>
            </a:r>
            <a:r>
              <a:rPr sz="1900" spc="-135" dirty="0">
                <a:latin typeface="Roboto"/>
                <a:cs typeface="Roboto"/>
              </a:rPr>
              <a:t> </a:t>
            </a:r>
            <a:r>
              <a:rPr sz="1900" spc="-30" dirty="0">
                <a:latin typeface="Roboto"/>
                <a:cs typeface="Roboto"/>
              </a:rPr>
              <a:t>July)</a:t>
            </a:r>
            <a:endParaRPr sz="1900" dirty="0">
              <a:latin typeface="Roboto"/>
              <a:cs typeface="Roboto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A45C516-A577-A488-1107-633302ED6B2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/>
          <a:srcRect b="29333"/>
          <a:stretch/>
        </p:blipFill>
        <p:spPr>
          <a:xfrm>
            <a:off x="5861574" y="990600"/>
            <a:ext cx="6330426" cy="52578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228600"/>
            <a:ext cx="8229600" cy="3667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300" spc="-35" dirty="0"/>
              <a:t>Part</a:t>
            </a:r>
            <a:r>
              <a:rPr sz="2300" spc="-50" dirty="0"/>
              <a:t> </a:t>
            </a:r>
            <a:r>
              <a:rPr sz="2300" spc="-65" dirty="0"/>
              <a:t>3:</a:t>
            </a:r>
            <a:r>
              <a:rPr sz="2300" spc="-25" dirty="0"/>
              <a:t> </a:t>
            </a:r>
            <a:r>
              <a:rPr sz="2300" spc="-30" dirty="0"/>
              <a:t>Content</a:t>
            </a:r>
            <a:r>
              <a:rPr sz="2300" spc="-45" dirty="0"/>
              <a:t> </a:t>
            </a:r>
            <a:r>
              <a:rPr sz="2300" spc="-25" dirty="0"/>
              <a:t>Ideas</a:t>
            </a:r>
            <a:r>
              <a:rPr sz="2300" spc="-60" dirty="0"/>
              <a:t> </a:t>
            </a:r>
            <a:r>
              <a:rPr sz="2300" spc="-50" dirty="0"/>
              <a:t>and</a:t>
            </a:r>
            <a:r>
              <a:rPr sz="2300" spc="-65" dirty="0"/>
              <a:t> </a:t>
            </a:r>
            <a:r>
              <a:rPr sz="2300" spc="-25" dirty="0"/>
              <a:t>Marketing</a:t>
            </a:r>
            <a:r>
              <a:rPr sz="2300" spc="-90" dirty="0"/>
              <a:t> </a:t>
            </a:r>
            <a:r>
              <a:rPr sz="2300" spc="-35" dirty="0"/>
              <a:t>Strategies</a:t>
            </a:r>
            <a:endParaRPr sz="2300" dirty="0"/>
          </a:p>
        </p:txBody>
      </p:sp>
      <p:sp>
        <p:nvSpPr>
          <p:cNvPr id="3" name="object 3"/>
          <p:cNvSpPr txBox="1"/>
          <p:nvPr/>
        </p:nvSpPr>
        <p:spPr>
          <a:xfrm>
            <a:off x="228600" y="685800"/>
            <a:ext cx="10196195" cy="595035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431800" marR="5080" indent="-419100">
              <a:lnSpc>
                <a:spcPts val="2200"/>
              </a:lnSpc>
              <a:spcBef>
                <a:spcPts val="240"/>
              </a:spcBef>
              <a:buFont typeface="Lucida Sans Unicode"/>
              <a:buChar char="●"/>
              <a:tabLst>
                <a:tab pos="431165" algn="l"/>
                <a:tab pos="431800" algn="l"/>
              </a:tabLst>
            </a:pPr>
            <a:r>
              <a:rPr sz="1900" spc="-35" dirty="0">
                <a:latin typeface="Roboto"/>
                <a:cs typeface="Roboto"/>
              </a:rPr>
              <a:t>Reflect</a:t>
            </a:r>
            <a:r>
              <a:rPr sz="1900" spc="15" dirty="0">
                <a:latin typeface="Roboto"/>
                <a:cs typeface="Roboto"/>
              </a:rPr>
              <a:t> </a:t>
            </a:r>
            <a:r>
              <a:rPr sz="1900" spc="-60" dirty="0">
                <a:latin typeface="Roboto"/>
                <a:cs typeface="Roboto"/>
              </a:rPr>
              <a:t>on</a:t>
            </a:r>
            <a:r>
              <a:rPr sz="1900" spc="-20" dirty="0">
                <a:latin typeface="Roboto"/>
                <a:cs typeface="Roboto"/>
              </a:rPr>
              <a:t> </a:t>
            </a:r>
            <a:r>
              <a:rPr sz="1900" spc="-40" dirty="0">
                <a:latin typeface="Roboto"/>
                <a:cs typeface="Roboto"/>
              </a:rPr>
              <a:t>the</a:t>
            </a:r>
            <a:r>
              <a:rPr sz="1900" spc="-70" dirty="0">
                <a:latin typeface="Roboto"/>
                <a:cs typeface="Roboto"/>
              </a:rPr>
              <a:t> </a:t>
            </a:r>
            <a:r>
              <a:rPr sz="1900" spc="-45" dirty="0">
                <a:latin typeface="Roboto"/>
                <a:cs typeface="Roboto"/>
              </a:rPr>
              <a:t>content</a:t>
            </a:r>
            <a:r>
              <a:rPr sz="1900" spc="-85" dirty="0">
                <a:latin typeface="Roboto"/>
                <a:cs typeface="Roboto"/>
              </a:rPr>
              <a:t> </a:t>
            </a:r>
            <a:r>
              <a:rPr sz="1900" spc="-25" dirty="0">
                <a:latin typeface="Roboto"/>
                <a:cs typeface="Roboto"/>
              </a:rPr>
              <a:t>ideas</a:t>
            </a:r>
            <a:r>
              <a:rPr sz="1900" spc="-50" dirty="0">
                <a:latin typeface="Roboto"/>
                <a:cs typeface="Roboto"/>
              </a:rPr>
              <a:t> </a:t>
            </a:r>
            <a:r>
              <a:rPr sz="1900" spc="-45" dirty="0">
                <a:latin typeface="Roboto"/>
                <a:cs typeface="Roboto"/>
              </a:rPr>
              <a:t>and</a:t>
            </a:r>
            <a:r>
              <a:rPr sz="1900" spc="-35" dirty="0">
                <a:latin typeface="Roboto"/>
                <a:cs typeface="Roboto"/>
              </a:rPr>
              <a:t> </a:t>
            </a:r>
            <a:r>
              <a:rPr sz="1900" spc="-45" dirty="0">
                <a:latin typeface="Roboto"/>
                <a:cs typeface="Roboto"/>
              </a:rPr>
              <a:t>marketing</a:t>
            </a:r>
            <a:r>
              <a:rPr sz="1900" spc="-30" dirty="0">
                <a:latin typeface="Roboto"/>
                <a:cs typeface="Roboto"/>
              </a:rPr>
              <a:t> </a:t>
            </a:r>
            <a:r>
              <a:rPr sz="1900" spc="-50" dirty="0">
                <a:latin typeface="Roboto"/>
                <a:cs typeface="Roboto"/>
              </a:rPr>
              <a:t>strategies</a:t>
            </a:r>
            <a:r>
              <a:rPr sz="1900" spc="-45" dirty="0">
                <a:latin typeface="Roboto"/>
                <a:cs typeface="Roboto"/>
              </a:rPr>
              <a:t> </a:t>
            </a:r>
            <a:r>
              <a:rPr sz="1900" spc="-40" dirty="0">
                <a:latin typeface="Roboto"/>
                <a:cs typeface="Roboto"/>
              </a:rPr>
              <a:t>process, </a:t>
            </a:r>
            <a:r>
              <a:rPr sz="1900" spc="-55" dirty="0">
                <a:latin typeface="Roboto"/>
                <a:cs typeface="Roboto"/>
              </a:rPr>
              <a:t>discussing</a:t>
            </a:r>
            <a:r>
              <a:rPr sz="1900" spc="-35" dirty="0">
                <a:latin typeface="Roboto"/>
                <a:cs typeface="Roboto"/>
              </a:rPr>
              <a:t> </a:t>
            </a:r>
            <a:r>
              <a:rPr sz="1900" spc="-40" dirty="0">
                <a:latin typeface="Roboto"/>
                <a:cs typeface="Roboto"/>
              </a:rPr>
              <a:t>the</a:t>
            </a:r>
            <a:r>
              <a:rPr sz="1900" spc="-70" dirty="0">
                <a:latin typeface="Roboto"/>
                <a:cs typeface="Roboto"/>
              </a:rPr>
              <a:t> </a:t>
            </a:r>
            <a:r>
              <a:rPr sz="1900" spc="-40" dirty="0">
                <a:latin typeface="Roboto"/>
                <a:cs typeface="Roboto"/>
              </a:rPr>
              <a:t>challenges </a:t>
            </a:r>
            <a:r>
              <a:rPr sz="1900" spc="-455" dirty="0">
                <a:latin typeface="Roboto"/>
                <a:cs typeface="Roboto"/>
              </a:rPr>
              <a:t> </a:t>
            </a:r>
            <a:r>
              <a:rPr sz="1900" spc="-50" dirty="0">
                <a:latin typeface="Roboto"/>
                <a:cs typeface="Roboto"/>
              </a:rPr>
              <a:t>encountered </a:t>
            </a:r>
            <a:r>
              <a:rPr sz="1900" spc="-15" dirty="0">
                <a:latin typeface="Roboto"/>
                <a:cs typeface="Roboto"/>
              </a:rPr>
              <a:t>and</a:t>
            </a:r>
            <a:r>
              <a:rPr sz="1900" spc="-145" dirty="0">
                <a:latin typeface="Roboto"/>
                <a:cs typeface="Roboto"/>
              </a:rPr>
              <a:t> </a:t>
            </a:r>
            <a:r>
              <a:rPr sz="1900" spc="-40" dirty="0">
                <a:latin typeface="Roboto"/>
                <a:cs typeface="Roboto"/>
              </a:rPr>
              <a:t>lessons</a:t>
            </a:r>
            <a:r>
              <a:rPr sz="1900" spc="-55" dirty="0">
                <a:latin typeface="Roboto"/>
                <a:cs typeface="Roboto"/>
              </a:rPr>
              <a:t> </a:t>
            </a:r>
            <a:r>
              <a:rPr sz="1900" spc="-45" dirty="0">
                <a:latin typeface="Roboto"/>
                <a:cs typeface="Roboto"/>
              </a:rPr>
              <a:t>learned.</a:t>
            </a:r>
            <a:endParaRPr sz="1900" dirty="0">
              <a:latin typeface="Roboto"/>
              <a:cs typeface="Roboto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7200" y="1676400"/>
            <a:ext cx="5638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IN" b="1" spc="-5" dirty="0">
                <a:latin typeface="Roboto"/>
                <a:cs typeface="Roboto"/>
              </a:rPr>
              <a:t>Date : </a:t>
            </a:r>
            <a:r>
              <a:rPr lang="en-IN" spc="-5" dirty="0">
                <a:latin typeface="Roboto"/>
                <a:cs typeface="Roboto"/>
              </a:rPr>
              <a:t>21/08/2023 </a:t>
            </a:r>
          </a:p>
          <a:p>
            <a:pPr marL="12700">
              <a:lnSpc>
                <a:spcPct val="100000"/>
              </a:lnSpc>
            </a:pPr>
            <a:r>
              <a:rPr lang="en-IN" spc="-5" dirty="0">
                <a:latin typeface="Roboto"/>
                <a:cs typeface="Roboto"/>
              </a:rPr>
              <a:t>Provide information about certain new products</a:t>
            </a:r>
          </a:p>
          <a:p>
            <a:pPr marL="12700">
              <a:lnSpc>
                <a:spcPct val="100000"/>
              </a:lnSpc>
            </a:pPr>
            <a:r>
              <a:rPr lang="en-US" spc="-5" dirty="0">
                <a:latin typeface="Roboto"/>
                <a:cs typeface="Roboto"/>
              </a:rPr>
              <a:t>I recommend visiting their official website or checking recent news and updates about their product launches.</a:t>
            </a:r>
            <a:endParaRPr lang="en-IN" spc="-5" dirty="0">
              <a:latin typeface="Roboto"/>
              <a:cs typeface="Roboto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33400" y="3429000"/>
            <a:ext cx="64008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IN" b="1" spc="-5" dirty="0">
                <a:latin typeface="Roboto"/>
                <a:cs typeface="Roboto"/>
              </a:rPr>
              <a:t>Date : </a:t>
            </a:r>
            <a:r>
              <a:rPr lang="en-IN" spc="-5" dirty="0">
                <a:latin typeface="Roboto"/>
                <a:cs typeface="Roboto"/>
              </a:rPr>
              <a:t>22/08/2023</a:t>
            </a:r>
          </a:p>
          <a:p>
            <a:pPr marL="12700">
              <a:lnSpc>
                <a:spcPct val="100000"/>
              </a:lnSpc>
            </a:pPr>
            <a:r>
              <a:rPr lang="en-IN" spc="-5" dirty="0">
                <a:latin typeface="Roboto"/>
                <a:cs typeface="Roboto"/>
              </a:rPr>
              <a:t>To promote newly launched products</a:t>
            </a:r>
          </a:p>
          <a:p>
            <a:pPr marL="12700"/>
            <a:r>
              <a:rPr lang="en-IN" spc="-5" dirty="0">
                <a:latin typeface="Roboto"/>
                <a:cs typeface="Roboto"/>
              </a:rPr>
              <a:t>Information about the newly launched products</a:t>
            </a:r>
          </a:p>
          <a:p>
            <a:pPr marL="12700"/>
            <a:r>
              <a:rPr lang="en-IN" spc="-5" dirty="0">
                <a:latin typeface="Roboto"/>
                <a:cs typeface="Roboto"/>
              </a:rPr>
              <a:t>This video visualised about different types of products on</a:t>
            </a:r>
          </a:p>
          <a:p>
            <a:pPr marL="12700"/>
            <a:r>
              <a:rPr lang="en-IN" spc="-5" dirty="0">
                <a:latin typeface="Roboto"/>
                <a:cs typeface="Roboto"/>
              </a:rPr>
              <a:t>Wipro  </a:t>
            </a:r>
          </a:p>
        </p:txBody>
      </p:sp>
      <p:sp>
        <p:nvSpPr>
          <p:cNvPr id="8" name="Rectangle 7"/>
          <p:cNvSpPr/>
          <p:nvPr/>
        </p:nvSpPr>
        <p:spPr>
          <a:xfrm>
            <a:off x="609600" y="5105400"/>
            <a:ext cx="371646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IN" b="1" spc="-5" dirty="0">
                <a:latin typeface="Roboto"/>
                <a:cs typeface="Roboto"/>
              </a:rPr>
              <a:t>Date:</a:t>
            </a:r>
            <a:r>
              <a:rPr lang="en-IN" spc="-5" dirty="0">
                <a:latin typeface="Roboto"/>
                <a:cs typeface="Roboto"/>
              </a:rPr>
              <a:t>23/08/2023</a:t>
            </a:r>
          </a:p>
          <a:p>
            <a:pPr marL="12700">
              <a:lnSpc>
                <a:spcPct val="100000"/>
              </a:lnSpc>
            </a:pPr>
            <a:r>
              <a:rPr lang="en-IN" spc="-5" dirty="0">
                <a:latin typeface="Roboto"/>
                <a:cs typeface="Roboto"/>
              </a:rPr>
              <a:t>To Awareness on Expiry Dates</a:t>
            </a:r>
          </a:p>
          <a:p>
            <a:pPr marL="12700">
              <a:lnSpc>
                <a:spcPct val="100000"/>
              </a:lnSpc>
            </a:pPr>
            <a:r>
              <a:rPr lang="en-IN" spc="-5" dirty="0">
                <a:latin typeface="Roboto"/>
                <a:cs typeface="Roboto"/>
              </a:rPr>
              <a:t>To create a meme on Expiry Dates</a:t>
            </a:r>
          </a:p>
        </p:txBody>
      </p:sp>
      <p:pic>
        <p:nvPicPr>
          <p:cNvPr id="9" name="Picture 8" descr="WhatsApp Image 2023-08-02 at 8.15.46 PM.jpe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315200" y="4572000"/>
            <a:ext cx="3124201" cy="2286000"/>
          </a:xfrm>
          <a:prstGeom prst="rect">
            <a:avLst/>
          </a:prstGeom>
        </p:spPr>
      </p:pic>
      <p:pic>
        <p:nvPicPr>
          <p:cNvPr id="10" name="Picture 9" descr="WhatsApp Image 2023-08-02 at 8.16.00 PM.jpe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858000" y="2971800"/>
            <a:ext cx="4267200" cy="1676400"/>
          </a:xfrm>
          <a:prstGeom prst="rect">
            <a:avLst/>
          </a:prstGeom>
        </p:spPr>
      </p:pic>
      <p:pic>
        <p:nvPicPr>
          <p:cNvPr id="11" name="Picture 10" descr="WhatsApp Image 2023-08-02 at 8.16.49 PM.jpeg"/>
          <p:cNvPicPr>
            <a:picLocks noChangeAspect="1"/>
          </p:cNvPicPr>
          <p:nvPr/>
        </p:nvPicPr>
        <p:blipFill>
          <a:blip r:embed="rId4" cstate="print"/>
          <a:srcRect t="13333" b="13333"/>
          <a:stretch>
            <a:fillRect/>
          </a:stretch>
        </p:blipFill>
        <p:spPr>
          <a:xfrm>
            <a:off x="6858001" y="1143000"/>
            <a:ext cx="4267200" cy="16764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04800" y="838200"/>
            <a:ext cx="11353800" cy="5324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Creating content ideas and devising effective marketing strategies is a dynamic process that involves continuous learning and adaptation. Throughout this journey, several challenges and valuable lessons can be encountered.</a:t>
            </a:r>
            <a:br>
              <a:rPr lang="en-US" sz="2000" dirty="0"/>
            </a:br>
            <a:r>
              <a:rPr lang="en-US" sz="2400" b="1" dirty="0"/>
              <a:t>1.Understanding the Audience</a:t>
            </a:r>
            <a:r>
              <a:rPr lang="en-US" sz="2400" dirty="0"/>
              <a:t>: </a:t>
            </a:r>
            <a:r>
              <a:rPr lang="en-US" sz="2000" dirty="0"/>
              <a:t>One of the primary challenges is comprehending the target audience's preferences, needs, and pain points.</a:t>
            </a:r>
            <a:br>
              <a:rPr lang="en-US" sz="2000" dirty="0"/>
            </a:br>
            <a:r>
              <a:rPr lang="en-US" sz="2400" b="1" dirty="0"/>
              <a:t>2. Generating Unique Ideas</a:t>
            </a:r>
            <a:r>
              <a:rPr lang="en-US" sz="2400" dirty="0"/>
              <a:t>: </a:t>
            </a:r>
            <a:r>
              <a:rPr lang="en-US" sz="2000" dirty="0"/>
              <a:t>Coming up with fresh and innovative content ideas can be difficult, especially in saturated markets. </a:t>
            </a:r>
            <a:br>
              <a:rPr lang="en-US" sz="2000" dirty="0"/>
            </a:br>
            <a:r>
              <a:rPr lang="en-US" sz="2400" b="1" dirty="0"/>
              <a:t>3. Consistency and Quality</a:t>
            </a:r>
            <a:r>
              <a:rPr lang="en-US" sz="2400" dirty="0"/>
              <a:t>: </a:t>
            </a:r>
            <a:r>
              <a:rPr lang="en-US" sz="2000" dirty="0"/>
              <a:t>Maintaining a consistent flow of high-quality content can be demanding. Setting up an editorial calendar and adhering to a content creation schedule helps in maintaining quality and meeting deadlines.</a:t>
            </a:r>
            <a:br>
              <a:rPr lang="en-US" sz="2000" dirty="0"/>
            </a:br>
            <a:r>
              <a:rPr lang="en-US" sz="2400" b="1" dirty="0"/>
              <a:t>4. Content Promotion</a:t>
            </a:r>
            <a:r>
              <a:rPr lang="en-US" sz="2400" dirty="0"/>
              <a:t>: </a:t>
            </a:r>
            <a:r>
              <a:rPr lang="en-US" sz="2000" dirty="0"/>
              <a:t>Even the best content may not gain traction without proper promotion. Crafting effective marketing strategies to reach the target audience across various channels is crucial for success.</a:t>
            </a:r>
            <a:br>
              <a:rPr lang="en-US" sz="2000" dirty="0"/>
            </a:br>
            <a:r>
              <a:rPr lang="en-US" sz="2400" b="1" dirty="0"/>
              <a:t>5. Collaboration</a:t>
            </a:r>
            <a:r>
              <a:rPr lang="en-US" sz="2400" dirty="0"/>
              <a:t>: </a:t>
            </a:r>
            <a:r>
              <a:rPr lang="en-US" sz="2000" dirty="0"/>
              <a:t>Collaborating with influencers or other brands can amplify the reach of content and strengthen marketing efforts.</a:t>
            </a:r>
            <a:br>
              <a:rPr lang="en-US" sz="2000" dirty="0"/>
            </a:br>
            <a:r>
              <a:rPr lang="en-US" sz="2000" dirty="0"/>
              <a:t>The content ideas and marketing strategies process is an iterative and learning-oriented journey</a:t>
            </a:r>
            <a:br>
              <a:rPr lang="en-US" sz="2000" dirty="0"/>
            </a:br>
            <a:endParaRPr lang="en-IN" sz="20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65500" marR="5080" indent="-3352800">
              <a:lnSpc>
                <a:spcPct val="109600"/>
              </a:lnSpc>
              <a:spcBef>
                <a:spcPts val="100"/>
              </a:spcBef>
            </a:pPr>
            <a:r>
              <a:rPr spc="-35" dirty="0"/>
              <a:t>Part </a:t>
            </a:r>
            <a:r>
              <a:rPr spc="-50" dirty="0"/>
              <a:t>4: </a:t>
            </a:r>
            <a:r>
              <a:rPr spc="-45" dirty="0"/>
              <a:t>Content </a:t>
            </a:r>
            <a:r>
              <a:rPr spc="-35" dirty="0"/>
              <a:t>Creation and </a:t>
            </a:r>
            <a:r>
              <a:rPr spc="-30" dirty="0"/>
              <a:t>Curation </a:t>
            </a:r>
            <a:r>
              <a:rPr spc="-55" dirty="0"/>
              <a:t>(Post </a:t>
            </a:r>
            <a:r>
              <a:rPr spc="-40" dirty="0"/>
              <a:t>creations, </a:t>
            </a:r>
            <a:r>
              <a:rPr spc="-35" dirty="0"/>
              <a:t>Designs/Video </a:t>
            </a:r>
            <a:r>
              <a:rPr spc="-40" dirty="0"/>
              <a:t>Editing, </a:t>
            </a:r>
            <a:r>
              <a:rPr spc="-10" dirty="0"/>
              <a:t>Ad </a:t>
            </a:r>
            <a:r>
              <a:rPr spc="-40" dirty="0"/>
              <a:t>Campaigns </a:t>
            </a:r>
            <a:r>
              <a:rPr spc="-30" dirty="0"/>
              <a:t>over Social </a:t>
            </a:r>
            <a:r>
              <a:rPr spc="-459" dirty="0"/>
              <a:t> </a:t>
            </a:r>
            <a:r>
              <a:rPr spc="-55" dirty="0"/>
              <a:t>M</a:t>
            </a:r>
            <a:r>
              <a:rPr dirty="0"/>
              <a:t>e</a:t>
            </a:r>
            <a:r>
              <a:rPr spc="-80" dirty="0"/>
              <a:t>d</a:t>
            </a:r>
            <a:r>
              <a:rPr spc="-10" dirty="0"/>
              <a:t>i</a:t>
            </a:r>
            <a:r>
              <a:rPr spc="-5" dirty="0"/>
              <a:t>a</a:t>
            </a:r>
            <a:r>
              <a:rPr spc="-95" dirty="0"/>
              <a:t> </a:t>
            </a:r>
            <a:r>
              <a:rPr spc="-125" dirty="0"/>
              <a:t>a</a:t>
            </a:r>
            <a:r>
              <a:rPr spc="25" dirty="0"/>
              <a:t>n</a:t>
            </a:r>
            <a:r>
              <a:rPr spc="-5" dirty="0"/>
              <a:t>d</a:t>
            </a:r>
            <a:r>
              <a:rPr spc="-45" dirty="0"/>
              <a:t> </a:t>
            </a:r>
            <a:r>
              <a:rPr spc="-60" dirty="0"/>
              <a:t>E</a:t>
            </a:r>
            <a:r>
              <a:rPr spc="-45" dirty="0"/>
              <a:t>m</a:t>
            </a:r>
            <a:r>
              <a:rPr spc="-125" dirty="0"/>
              <a:t>a</a:t>
            </a:r>
            <a:r>
              <a:rPr spc="-10" dirty="0"/>
              <a:t>i</a:t>
            </a:r>
            <a:r>
              <a:rPr spc="-5" dirty="0"/>
              <a:t>l</a:t>
            </a:r>
            <a:r>
              <a:rPr spc="-80" dirty="0"/>
              <a:t> </a:t>
            </a:r>
            <a:r>
              <a:rPr spc="40" dirty="0"/>
              <a:t>I</a:t>
            </a:r>
            <a:r>
              <a:rPr spc="-80" dirty="0"/>
              <a:t>d</a:t>
            </a:r>
            <a:r>
              <a:rPr dirty="0"/>
              <a:t>e</a:t>
            </a:r>
            <a:r>
              <a:rPr spc="-25" dirty="0"/>
              <a:t>a</a:t>
            </a:r>
            <a:r>
              <a:rPr spc="-65" dirty="0"/>
              <a:t>t</a:t>
            </a:r>
            <a:r>
              <a:rPr spc="-110" dirty="0"/>
              <a:t>i</a:t>
            </a:r>
            <a:r>
              <a:rPr spc="25" dirty="0"/>
              <a:t>o</a:t>
            </a:r>
            <a:r>
              <a:rPr spc="-10" dirty="0"/>
              <a:t>n</a:t>
            </a:r>
            <a:r>
              <a:rPr spc="-140" dirty="0"/>
              <a:t> </a:t>
            </a:r>
            <a:r>
              <a:rPr spc="-25" dirty="0"/>
              <a:t>a</a:t>
            </a:r>
            <a:r>
              <a:rPr spc="-75" dirty="0"/>
              <a:t>n</a:t>
            </a:r>
            <a:r>
              <a:rPr spc="-5" dirty="0"/>
              <a:t>d</a:t>
            </a:r>
            <a:r>
              <a:rPr spc="-45" dirty="0"/>
              <a:t> </a:t>
            </a:r>
            <a:r>
              <a:rPr spc="-10" dirty="0"/>
              <a:t>C</a:t>
            </a:r>
            <a:r>
              <a:rPr spc="30" dirty="0"/>
              <a:t>r</a:t>
            </a:r>
            <a:r>
              <a:rPr dirty="0"/>
              <a:t>e</a:t>
            </a:r>
            <a:r>
              <a:rPr spc="-125" dirty="0"/>
              <a:t>a</a:t>
            </a:r>
            <a:r>
              <a:rPr spc="-65" dirty="0"/>
              <a:t>t</a:t>
            </a:r>
            <a:r>
              <a:rPr spc="-10" dirty="0"/>
              <a:t>i</a:t>
            </a:r>
            <a:r>
              <a:rPr spc="-75" dirty="0"/>
              <a:t>o</a:t>
            </a:r>
            <a:r>
              <a:rPr spc="25" dirty="0"/>
              <a:t>n</a:t>
            </a:r>
            <a:r>
              <a:rPr spc="5" dirty="0"/>
              <a:t>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36600" y="1943100"/>
            <a:ext cx="10666095" cy="3108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240"/>
              </a:lnSpc>
              <a:spcBef>
                <a:spcPts val="100"/>
              </a:spcBef>
            </a:pPr>
            <a:r>
              <a:rPr sz="1900" b="1" spc="-15" dirty="0">
                <a:latin typeface="Roboto"/>
                <a:cs typeface="Roboto"/>
              </a:rPr>
              <a:t>P</a:t>
            </a:r>
            <a:r>
              <a:rPr sz="1900" b="1" spc="-75" dirty="0">
                <a:latin typeface="Roboto"/>
                <a:cs typeface="Roboto"/>
              </a:rPr>
              <a:t>o</a:t>
            </a:r>
            <a:r>
              <a:rPr sz="1900" b="1" spc="-85" dirty="0">
                <a:latin typeface="Roboto"/>
                <a:cs typeface="Roboto"/>
              </a:rPr>
              <a:t>s</a:t>
            </a:r>
            <a:r>
              <a:rPr sz="1900" b="1" spc="-20" dirty="0">
                <a:latin typeface="Roboto"/>
                <a:cs typeface="Roboto"/>
              </a:rPr>
              <a:t>t </a:t>
            </a:r>
            <a:r>
              <a:rPr sz="1900" b="1" spc="-10" dirty="0">
                <a:latin typeface="Roboto"/>
                <a:cs typeface="Roboto"/>
              </a:rPr>
              <a:t>C</a:t>
            </a:r>
            <a:r>
              <a:rPr sz="1900" b="1" spc="-70" dirty="0">
                <a:latin typeface="Roboto"/>
                <a:cs typeface="Roboto"/>
              </a:rPr>
              <a:t>r</a:t>
            </a:r>
            <a:r>
              <a:rPr sz="1900" b="1" dirty="0">
                <a:latin typeface="Roboto"/>
                <a:cs typeface="Roboto"/>
              </a:rPr>
              <a:t>e</a:t>
            </a:r>
            <a:r>
              <a:rPr sz="1900" b="1" spc="-25" dirty="0">
                <a:latin typeface="Roboto"/>
                <a:cs typeface="Roboto"/>
              </a:rPr>
              <a:t>a</a:t>
            </a:r>
            <a:r>
              <a:rPr sz="1900" b="1" spc="-65" dirty="0">
                <a:latin typeface="Roboto"/>
                <a:cs typeface="Roboto"/>
              </a:rPr>
              <a:t>t</a:t>
            </a:r>
            <a:r>
              <a:rPr sz="1900" b="1" spc="-10" dirty="0">
                <a:latin typeface="Roboto"/>
                <a:cs typeface="Roboto"/>
              </a:rPr>
              <a:t>i</a:t>
            </a:r>
            <a:r>
              <a:rPr sz="1900" b="1" spc="-75" dirty="0">
                <a:latin typeface="Roboto"/>
                <a:cs typeface="Roboto"/>
              </a:rPr>
              <a:t>on</a:t>
            </a:r>
            <a:r>
              <a:rPr sz="1900" b="1" spc="-5" dirty="0">
                <a:latin typeface="Roboto"/>
                <a:cs typeface="Roboto"/>
              </a:rPr>
              <a:t>:</a:t>
            </a:r>
            <a:endParaRPr sz="1900" dirty="0">
              <a:latin typeface="Roboto"/>
              <a:cs typeface="Roboto"/>
            </a:endParaRPr>
          </a:p>
          <a:p>
            <a:pPr marL="622300" marR="5080" indent="-419100">
              <a:lnSpc>
                <a:spcPts val="2200"/>
              </a:lnSpc>
              <a:spcBef>
                <a:spcPts val="100"/>
              </a:spcBef>
              <a:buFont typeface="Lucida Sans Unicode"/>
              <a:buChar char="●"/>
              <a:tabLst>
                <a:tab pos="621665" algn="l"/>
                <a:tab pos="622300" algn="l"/>
              </a:tabLst>
            </a:pPr>
            <a:r>
              <a:rPr sz="1900" b="1" spc="-35" dirty="0">
                <a:latin typeface="Roboto"/>
                <a:cs typeface="Roboto"/>
              </a:rPr>
              <a:t>Select</a:t>
            </a:r>
            <a:r>
              <a:rPr sz="1900" b="1" spc="-15" dirty="0">
                <a:latin typeface="Roboto"/>
                <a:cs typeface="Roboto"/>
              </a:rPr>
              <a:t> </a:t>
            </a:r>
            <a:r>
              <a:rPr sz="1900" b="1" spc="-30" dirty="0">
                <a:latin typeface="Roboto"/>
                <a:cs typeface="Roboto"/>
              </a:rPr>
              <a:t>Content</a:t>
            </a:r>
            <a:r>
              <a:rPr sz="1900" b="1" spc="-114" dirty="0">
                <a:latin typeface="Roboto"/>
                <a:cs typeface="Roboto"/>
              </a:rPr>
              <a:t> </a:t>
            </a:r>
            <a:r>
              <a:rPr sz="1900" b="1" spc="-30" dirty="0">
                <a:latin typeface="Roboto"/>
                <a:cs typeface="Roboto"/>
              </a:rPr>
              <a:t>Categories:</a:t>
            </a:r>
            <a:r>
              <a:rPr sz="1900" b="1" spc="-100" dirty="0">
                <a:latin typeface="Roboto"/>
                <a:cs typeface="Roboto"/>
              </a:rPr>
              <a:t> </a:t>
            </a:r>
            <a:r>
              <a:rPr sz="1900" spc="-40" dirty="0">
                <a:latin typeface="Roboto"/>
                <a:cs typeface="Roboto"/>
              </a:rPr>
              <a:t>Identify</a:t>
            </a:r>
            <a:r>
              <a:rPr sz="1900" spc="-70" dirty="0">
                <a:latin typeface="Roboto"/>
                <a:cs typeface="Roboto"/>
              </a:rPr>
              <a:t> </a:t>
            </a:r>
            <a:r>
              <a:rPr sz="1900" spc="-40" dirty="0">
                <a:latin typeface="Roboto"/>
                <a:cs typeface="Roboto"/>
              </a:rPr>
              <a:t>three</a:t>
            </a:r>
            <a:r>
              <a:rPr sz="1900" spc="-75" dirty="0">
                <a:latin typeface="Roboto"/>
                <a:cs typeface="Roboto"/>
              </a:rPr>
              <a:t> </a:t>
            </a:r>
            <a:r>
              <a:rPr sz="1900" spc="-35" dirty="0">
                <a:latin typeface="Roboto"/>
                <a:cs typeface="Roboto"/>
              </a:rPr>
              <a:t>different</a:t>
            </a:r>
            <a:r>
              <a:rPr sz="1900" spc="15" dirty="0">
                <a:latin typeface="Roboto"/>
                <a:cs typeface="Roboto"/>
              </a:rPr>
              <a:t> </a:t>
            </a:r>
            <a:r>
              <a:rPr sz="1900" spc="-45" dirty="0">
                <a:latin typeface="Roboto"/>
                <a:cs typeface="Roboto"/>
              </a:rPr>
              <a:t>content</a:t>
            </a:r>
            <a:r>
              <a:rPr sz="1900" spc="-90" dirty="0">
                <a:latin typeface="Roboto"/>
                <a:cs typeface="Roboto"/>
              </a:rPr>
              <a:t> </a:t>
            </a:r>
            <a:r>
              <a:rPr sz="1900" spc="-35" dirty="0">
                <a:latin typeface="Roboto"/>
                <a:cs typeface="Roboto"/>
              </a:rPr>
              <a:t>formats</a:t>
            </a:r>
            <a:r>
              <a:rPr sz="1900" spc="-45" dirty="0">
                <a:latin typeface="Roboto"/>
                <a:cs typeface="Roboto"/>
              </a:rPr>
              <a:t> relevant</a:t>
            </a:r>
            <a:r>
              <a:rPr sz="1900" spc="-90" dirty="0">
                <a:latin typeface="Roboto"/>
                <a:cs typeface="Roboto"/>
              </a:rPr>
              <a:t> </a:t>
            </a:r>
            <a:r>
              <a:rPr sz="1900" spc="-20" dirty="0">
                <a:latin typeface="Roboto"/>
                <a:cs typeface="Roboto"/>
              </a:rPr>
              <a:t>to</a:t>
            </a:r>
            <a:r>
              <a:rPr sz="1900" spc="-50" dirty="0">
                <a:latin typeface="Roboto"/>
                <a:cs typeface="Roboto"/>
              </a:rPr>
              <a:t> </a:t>
            </a:r>
            <a:r>
              <a:rPr sz="1900" spc="-40" dirty="0">
                <a:latin typeface="Roboto"/>
                <a:cs typeface="Roboto"/>
              </a:rPr>
              <a:t>the</a:t>
            </a:r>
            <a:r>
              <a:rPr sz="1900" spc="-75" dirty="0">
                <a:latin typeface="Roboto"/>
                <a:cs typeface="Roboto"/>
              </a:rPr>
              <a:t> </a:t>
            </a:r>
            <a:r>
              <a:rPr sz="1900" spc="-35" dirty="0">
                <a:latin typeface="Roboto"/>
                <a:cs typeface="Roboto"/>
              </a:rPr>
              <a:t>chosen</a:t>
            </a:r>
            <a:r>
              <a:rPr sz="1900" spc="-120" dirty="0">
                <a:latin typeface="Roboto"/>
                <a:cs typeface="Roboto"/>
              </a:rPr>
              <a:t> </a:t>
            </a:r>
            <a:r>
              <a:rPr sz="1900" spc="-20" dirty="0">
                <a:latin typeface="Roboto"/>
                <a:cs typeface="Roboto"/>
              </a:rPr>
              <a:t>topic</a:t>
            </a:r>
            <a:r>
              <a:rPr sz="1900" spc="-60" dirty="0">
                <a:latin typeface="Roboto"/>
                <a:cs typeface="Roboto"/>
              </a:rPr>
              <a:t> </a:t>
            </a:r>
            <a:r>
              <a:rPr sz="1900" spc="-55" dirty="0">
                <a:latin typeface="Roboto"/>
                <a:cs typeface="Roboto"/>
              </a:rPr>
              <a:t>or </a:t>
            </a:r>
            <a:r>
              <a:rPr sz="1900" spc="-459" dirty="0">
                <a:latin typeface="Roboto"/>
                <a:cs typeface="Roboto"/>
              </a:rPr>
              <a:t> </a:t>
            </a:r>
            <a:r>
              <a:rPr sz="1900" spc="-60" dirty="0">
                <a:latin typeface="Roboto"/>
                <a:cs typeface="Roboto"/>
              </a:rPr>
              <a:t>industry.</a:t>
            </a:r>
            <a:r>
              <a:rPr sz="1900" spc="-65" dirty="0">
                <a:latin typeface="Roboto"/>
                <a:cs typeface="Roboto"/>
              </a:rPr>
              <a:t> </a:t>
            </a:r>
            <a:r>
              <a:rPr sz="1900" spc="-45" dirty="0">
                <a:latin typeface="Roboto"/>
                <a:cs typeface="Roboto"/>
              </a:rPr>
              <a:t>Research</a:t>
            </a:r>
            <a:r>
              <a:rPr sz="1900" spc="-5" dirty="0">
                <a:latin typeface="Roboto"/>
                <a:cs typeface="Roboto"/>
              </a:rPr>
              <a:t> </a:t>
            </a:r>
            <a:r>
              <a:rPr sz="1900" spc="-45" dirty="0">
                <a:latin typeface="Roboto"/>
                <a:cs typeface="Roboto"/>
              </a:rPr>
              <a:t>and</a:t>
            </a:r>
            <a:r>
              <a:rPr sz="1900" spc="-30" dirty="0">
                <a:latin typeface="Roboto"/>
                <a:cs typeface="Roboto"/>
              </a:rPr>
              <a:t> </a:t>
            </a:r>
            <a:r>
              <a:rPr sz="1900" spc="-55" dirty="0">
                <a:latin typeface="Roboto"/>
                <a:cs typeface="Roboto"/>
              </a:rPr>
              <a:t>Brainstorm:</a:t>
            </a:r>
            <a:r>
              <a:rPr sz="1900" spc="-20" dirty="0">
                <a:latin typeface="Roboto"/>
                <a:cs typeface="Roboto"/>
              </a:rPr>
              <a:t> </a:t>
            </a:r>
            <a:r>
              <a:rPr sz="1900" spc="-60" dirty="0">
                <a:latin typeface="Roboto"/>
                <a:cs typeface="Roboto"/>
              </a:rPr>
              <a:t>Research</a:t>
            </a:r>
            <a:r>
              <a:rPr sz="1900" spc="-10" dirty="0">
                <a:latin typeface="Roboto"/>
                <a:cs typeface="Roboto"/>
              </a:rPr>
              <a:t> </a:t>
            </a:r>
            <a:r>
              <a:rPr sz="1900" spc="-45" dirty="0">
                <a:latin typeface="Roboto"/>
                <a:cs typeface="Roboto"/>
              </a:rPr>
              <a:t>trending</a:t>
            </a:r>
            <a:r>
              <a:rPr sz="1900" spc="-25" dirty="0">
                <a:latin typeface="Roboto"/>
                <a:cs typeface="Roboto"/>
              </a:rPr>
              <a:t> </a:t>
            </a:r>
            <a:r>
              <a:rPr sz="1900" spc="-45" dirty="0">
                <a:latin typeface="Roboto"/>
                <a:cs typeface="Roboto"/>
              </a:rPr>
              <a:t>topics,</a:t>
            </a:r>
            <a:r>
              <a:rPr sz="1900" spc="-35" dirty="0">
                <a:latin typeface="Roboto"/>
                <a:cs typeface="Roboto"/>
              </a:rPr>
              <a:t> </a:t>
            </a:r>
            <a:r>
              <a:rPr sz="1900" spc="-65" dirty="0">
                <a:latin typeface="Roboto"/>
                <a:cs typeface="Roboto"/>
              </a:rPr>
              <a:t>industry </a:t>
            </a:r>
            <a:r>
              <a:rPr sz="1900" spc="-45" dirty="0">
                <a:latin typeface="Roboto"/>
                <a:cs typeface="Roboto"/>
              </a:rPr>
              <a:t>news,</a:t>
            </a:r>
            <a:r>
              <a:rPr sz="1900" spc="-35" dirty="0">
                <a:latin typeface="Roboto"/>
                <a:cs typeface="Roboto"/>
              </a:rPr>
              <a:t> </a:t>
            </a:r>
            <a:r>
              <a:rPr sz="1900" spc="-55" dirty="0">
                <a:latin typeface="Roboto"/>
                <a:cs typeface="Roboto"/>
              </a:rPr>
              <a:t>or</a:t>
            </a:r>
            <a:r>
              <a:rPr sz="1900" spc="-5" dirty="0">
                <a:latin typeface="Roboto"/>
                <a:cs typeface="Roboto"/>
              </a:rPr>
              <a:t> </a:t>
            </a:r>
            <a:r>
              <a:rPr sz="1900" spc="-45" dirty="0">
                <a:latin typeface="Roboto"/>
                <a:cs typeface="Roboto"/>
              </a:rPr>
              <a:t>audience</a:t>
            </a:r>
            <a:r>
              <a:rPr sz="1900" spc="35" dirty="0">
                <a:latin typeface="Roboto"/>
                <a:cs typeface="Roboto"/>
              </a:rPr>
              <a:t> </a:t>
            </a:r>
            <a:r>
              <a:rPr sz="1900" spc="-50" dirty="0">
                <a:latin typeface="Roboto"/>
                <a:cs typeface="Roboto"/>
              </a:rPr>
              <a:t>interests </a:t>
            </a:r>
            <a:r>
              <a:rPr sz="1900" spc="-455" dirty="0">
                <a:latin typeface="Roboto"/>
                <a:cs typeface="Roboto"/>
              </a:rPr>
              <a:t> </a:t>
            </a:r>
            <a:r>
              <a:rPr sz="1900" spc="-45" dirty="0">
                <a:latin typeface="Roboto"/>
                <a:cs typeface="Roboto"/>
              </a:rPr>
              <a:t>within </a:t>
            </a:r>
            <a:r>
              <a:rPr sz="1900" spc="-20" dirty="0">
                <a:latin typeface="Roboto"/>
                <a:cs typeface="Roboto"/>
              </a:rPr>
              <a:t>each </a:t>
            </a:r>
            <a:r>
              <a:rPr sz="1900" spc="-45" dirty="0">
                <a:latin typeface="Roboto"/>
                <a:cs typeface="Roboto"/>
              </a:rPr>
              <a:t>category. </a:t>
            </a:r>
            <a:r>
              <a:rPr sz="1900" spc="-50" dirty="0">
                <a:latin typeface="Roboto"/>
                <a:cs typeface="Roboto"/>
              </a:rPr>
              <a:t>Brainstorm </a:t>
            </a:r>
            <a:r>
              <a:rPr sz="1900" spc="-25" dirty="0">
                <a:latin typeface="Roboto"/>
                <a:cs typeface="Roboto"/>
              </a:rPr>
              <a:t>ideas </a:t>
            </a:r>
            <a:r>
              <a:rPr sz="1900" spc="-45" dirty="0">
                <a:latin typeface="Roboto"/>
                <a:cs typeface="Roboto"/>
              </a:rPr>
              <a:t>for </a:t>
            </a:r>
            <a:r>
              <a:rPr sz="1900" spc="-40" dirty="0">
                <a:latin typeface="Roboto"/>
                <a:cs typeface="Roboto"/>
              </a:rPr>
              <a:t>social </a:t>
            </a:r>
            <a:r>
              <a:rPr sz="1900" spc="-30" dirty="0">
                <a:latin typeface="Roboto"/>
                <a:cs typeface="Roboto"/>
              </a:rPr>
              <a:t>media </a:t>
            </a:r>
            <a:r>
              <a:rPr sz="1900" spc="-45" dirty="0">
                <a:latin typeface="Roboto"/>
                <a:cs typeface="Roboto"/>
              </a:rPr>
              <a:t>posts </a:t>
            </a:r>
            <a:r>
              <a:rPr sz="1900" spc="-50" dirty="0">
                <a:latin typeface="Roboto"/>
                <a:cs typeface="Roboto"/>
              </a:rPr>
              <a:t>that </a:t>
            </a:r>
            <a:r>
              <a:rPr sz="1900" spc="-45" dirty="0">
                <a:latin typeface="Roboto"/>
                <a:cs typeface="Roboto"/>
              </a:rPr>
              <a:t>align </a:t>
            </a:r>
            <a:r>
              <a:rPr sz="1900" spc="-50" dirty="0">
                <a:latin typeface="Roboto"/>
                <a:cs typeface="Roboto"/>
              </a:rPr>
              <a:t>with </a:t>
            </a:r>
            <a:r>
              <a:rPr sz="1900" spc="-45" dirty="0">
                <a:latin typeface="Roboto"/>
                <a:cs typeface="Roboto"/>
              </a:rPr>
              <a:t>each category. Do </a:t>
            </a:r>
            <a:r>
              <a:rPr sz="1900" spc="-40" dirty="0">
                <a:latin typeface="Roboto"/>
                <a:cs typeface="Roboto"/>
              </a:rPr>
              <a:t> </a:t>
            </a:r>
            <a:r>
              <a:rPr sz="1900" spc="-25" dirty="0">
                <a:latin typeface="Roboto"/>
                <a:cs typeface="Roboto"/>
              </a:rPr>
              <a:t>note</a:t>
            </a:r>
            <a:r>
              <a:rPr sz="1900" spc="-80" dirty="0">
                <a:latin typeface="Roboto"/>
                <a:cs typeface="Roboto"/>
              </a:rPr>
              <a:t> </a:t>
            </a:r>
            <a:r>
              <a:rPr sz="1900" spc="-50" dirty="0">
                <a:latin typeface="Roboto"/>
                <a:cs typeface="Roboto"/>
              </a:rPr>
              <a:t>that</a:t>
            </a:r>
            <a:r>
              <a:rPr sz="1900" spc="-95" dirty="0">
                <a:latin typeface="Roboto"/>
                <a:cs typeface="Roboto"/>
              </a:rPr>
              <a:t> </a:t>
            </a:r>
            <a:r>
              <a:rPr sz="1900" spc="-5" dirty="0">
                <a:latin typeface="Roboto"/>
                <a:cs typeface="Roboto"/>
              </a:rPr>
              <a:t>1</a:t>
            </a:r>
            <a:r>
              <a:rPr sz="1900" spc="-40" dirty="0">
                <a:latin typeface="Roboto"/>
                <a:cs typeface="Roboto"/>
              </a:rPr>
              <a:t> </a:t>
            </a:r>
            <a:r>
              <a:rPr sz="1900" spc="-45" dirty="0">
                <a:latin typeface="Roboto"/>
                <a:cs typeface="Roboto"/>
              </a:rPr>
              <a:t>content</a:t>
            </a:r>
            <a:r>
              <a:rPr sz="1900" spc="5" dirty="0">
                <a:latin typeface="Roboto"/>
                <a:cs typeface="Roboto"/>
              </a:rPr>
              <a:t> </a:t>
            </a:r>
            <a:r>
              <a:rPr sz="1900" spc="-35" dirty="0">
                <a:latin typeface="Roboto"/>
                <a:cs typeface="Roboto"/>
              </a:rPr>
              <a:t>format</a:t>
            </a:r>
            <a:r>
              <a:rPr sz="1900" spc="-95" dirty="0">
                <a:latin typeface="Roboto"/>
                <a:cs typeface="Roboto"/>
              </a:rPr>
              <a:t> </a:t>
            </a:r>
            <a:r>
              <a:rPr sz="1900" spc="-50" dirty="0">
                <a:latin typeface="Roboto"/>
                <a:cs typeface="Roboto"/>
              </a:rPr>
              <a:t>has</a:t>
            </a:r>
            <a:r>
              <a:rPr sz="1900" spc="-55" dirty="0">
                <a:latin typeface="Roboto"/>
                <a:cs typeface="Roboto"/>
              </a:rPr>
              <a:t> </a:t>
            </a:r>
            <a:r>
              <a:rPr sz="1900" spc="-20" dirty="0">
                <a:latin typeface="Roboto"/>
                <a:cs typeface="Roboto"/>
              </a:rPr>
              <a:t>to</a:t>
            </a:r>
            <a:r>
              <a:rPr sz="1900" spc="-55" dirty="0">
                <a:latin typeface="Roboto"/>
                <a:cs typeface="Roboto"/>
              </a:rPr>
              <a:t> </a:t>
            </a:r>
            <a:r>
              <a:rPr sz="1900" spc="-35" dirty="0">
                <a:latin typeface="Roboto"/>
                <a:cs typeface="Roboto"/>
              </a:rPr>
              <a:t>be</a:t>
            </a:r>
            <a:r>
              <a:rPr sz="1900" spc="20" dirty="0">
                <a:latin typeface="Roboto"/>
                <a:cs typeface="Roboto"/>
              </a:rPr>
              <a:t> </a:t>
            </a:r>
            <a:r>
              <a:rPr sz="1900" spc="-45" dirty="0">
                <a:latin typeface="Roboto"/>
                <a:cs typeface="Roboto"/>
              </a:rPr>
              <a:t>video</a:t>
            </a:r>
            <a:r>
              <a:rPr sz="1900" spc="-60" dirty="0">
                <a:latin typeface="Roboto"/>
                <a:cs typeface="Roboto"/>
              </a:rPr>
              <a:t> </a:t>
            </a:r>
            <a:r>
              <a:rPr sz="1900" spc="-45" dirty="0">
                <a:latin typeface="Roboto"/>
                <a:cs typeface="Roboto"/>
              </a:rPr>
              <a:t>and </a:t>
            </a:r>
            <a:r>
              <a:rPr sz="1900" spc="-40" dirty="0">
                <a:latin typeface="Roboto"/>
                <a:cs typeface="Roboto"/>
              </a:rPr>
              <a:t>additionally</a:t>
            </a:r>
            <a:r>
              <a:rPr sz="1900" spc="-75" dirty="0">
                <a:latin typeface="Roboto"/>
                <a:cs typeface="Roboto"/>
              </a:rPr>
              <a:t> </a:t>
            </a:r>
            <a:r>
              <a:rPr sz="1900" spc="-5" dirty="0">
                <a:latin typeface="Roboto"/>
                <a:cs typeface="Roboto"/>
              </a:rPr>
              <a:t>3</a:t>
            </a:r>
            <a:r>
              <a:rPr sz="1900" spc="-40" dirty="0">
                <a:latin typeface="Roboto"/>
                <a:cs typeface="Roboto"/>
              </a:rPr>
              <a:t> </a:t>
            </a:r>
            <a:r>
              <a:rPr sz="1900" spc="-50" dirty="0">
                <a:latin typeface="Roboto"/>
                <a:cs typeface="Roboto"/>
              </a:rPr>
              <a:t>stories/status</a:t>
            </a:r>
            <a:r>
              <a:rPr sz="1900" spc="-55" dirty="0">
                <a:latin typeface="Roboto"/>
                <a:cs typeface="Roboto"/>
              </a:rPr>
              <a:t> </a:t>
            </a:r>
            <a:r>
              <a:rPr sz="1900" spc="-35" dirty="0">
                <a:latin typeface="Roboto"/>
                <a:cs typeface="Roboto"/>
              </a:rPr>
              <a:t>are</a:t>
            </a:r>
            <a:r>
              <a:rPr sz="1900" spc="-75" dirty="0">
                <a:latin typeface="Roboto"/>
                <a:cs typeface="Roboto"/>
              </a:rPr>
              <a:t> </a:t>
            </a:r>
            <a:r>
              <a:rPr sz="1900" spc="-20" dirty="0">
                <a:latin typeface="Roboto"/>
                <a:cs typeface="Roboto"/>
              </a:rPr>
              <a:t>to</a:t>
            </a:r>
            <a:r>
              <a:rPr sz="1900" spc="-60" dirty="0">
                <a:latin typeface="Roboto"/>
                <a:cs typeface="Roboto"/>
              </a:rPr>
              <a:t> </a:t>
            </a:r>
            <a:r>
              <a:rPr sz="1900" spc="-35" dirty="0">
                <a:latin typeface="Roboto"/>
                <a:cs typeface="Roboto"/>
              </a:rPr>
              <a:t>be</a:t>
            </a:r>
            <a:r>
              <a:rPr sz="1900" spc="-80" dirty="0">
                <a:latin typeface="Roboto"/>
                <a:cs typeface="Roboto"/>
              </a:rPr>
              <a:t> </a:t>
            </a:r>
            <a:r>
              <a:rPr sz="1900" spc="-30" dirty="0">
                <a:latin typeface="Roboto"/>
                <a:cs typeface="Roboto"/>
              </a:rPr>
              <a:t>created.</a:t>
            </a:r>
            <a:endParaRPr sz="1900" dirty="0">
              <a:latin typeface="Roboto"/>
              <a:cs typeface="Roboto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700" dirty="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900" spc="-55" dirty="0">
                <a:latin typeface="Roboto"/>
                <a:cs typeface="Roboto"/>
              </a:rPr>
              <a:t>F</a:t>
            </a:r>
            <a:r>
              <a:rPr sz="1900" spc="15" dirty="0">
                <a:latin typeface="Roboto"/>
                <a:cs typeface="Roboto"/>
              </a:rPr>
              <a:t>o</a:t>
            </a:r>
            <a:r>
              <a:rPr sz="1900" spc="-70" dirty="0">
                <a:latin typeface="Roboto"/>
                <a:cs typeface="Roboto"/>
              </a:rPr>
              <a:t>r</a:t>
            </a:r>
            <a:r>
              <a:rPr sz="1900" spc="-65" dirty="0">
                <a:latin typeface="Roboto"/>
                <a:cs typeface="Roboto"/>
              </a:rPr>
              <a:t>m</a:t>
            </a:r>
            <a:r>
              <a:rPr sz="1900" spc="-50" dirty="0">
                <a:latin typeface="Roboto"/>
                <a:cs typeface="Roboto"/>
              </a:rPr>
              <a:t>a</a:t>
            </a:r>
            <a:r>
              <a:rPr sz="1900" spc="-20" dirty="0">
                <a:latin typeface="Roboto"/>
                <a:cs typeface="Roboto"/>
              </a:rPr>
              <a:t>t</a:t>
            </a:r>
            <a:r>
              <a:rPr sz="1900" spc="-95" dirty="0">
                <a:latin typeface="Roboto"/>
                <a:cs typeface="Roboto"/>
              </a:rPr>
              <a:t> </a:t>
            </a:r>
            <a:r>
              <a:rPr sz="1900" spc="-5" dirty="0">
                <a:latin typeface="Roboto"/>
                <a:cs typeface="Roboto"/>
              </a:rPr>
              <a:t>1</a:t>
            </a:r>
            <a:r>
              <a:rPr lang="en-IN" sz="1900" spc="-5" dirty="0">
                <a:latin typeface="Roboto"/>
                <a:cs typeface="Roboto"/>
              </a:rPr>
              <a:t>: Blog Article</a:t>
            </a:r>
            <a:endParaRPr sz="1900" dirty="0">
              <a:latin typeface="Roboto"/>
              <a:cs typeface="Roboto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750" dirty="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900" spc="-55" dirty="0">
                <a:latin typeface="Roboto"/>
                <a:cs typeface="Roboto"/>
              </a:rPr>
              <a:t>F</a:t>
            </a:r>
            <a:r>
              <a:rPr sz="1900" spc="15" dirty="0">
                <a:latin typeface="Roboto"/>
                <a:cs typeface="Roboto"/>
              </a:rPr>
              <a:t>o</a:t>
            </a:r>
            <a:r>
              <a:rPr sz="1900" spc="-70" dirty="0">
                <a:latin typeface="Roboto"/>
                <a:cs typeface="Roboto"/>
              </a:rPr>
              <a:t>r</a:t>
            </a:r>
            <a:r>
              <a:rPr sz="1900" spc="-65" dirty="0">
                <a:latin typeface="Roboto"/>
                <a:cs typeface="Roboto"/>
              </a:rPr>
              <a:t>m</a:t>
            </a:r>
            <a:r>
              <a:rPr sz="1900" spc="-50" dirty="0">
                <a:latin typeface="Roboto"/>
                <a:cs typeface="Roboto"/>
              </a:rPr>
              <a:t>a</a:t>
            </a:r>
            <a:r>
              <a:rPr sz="1900" spc="-20" dirty="0">
                <a:latin typeface="Roboto"/>
                <a:cs typeface="Roboto"/>
              </a:rPr>
              <a:t>t</a:t>
            </a:r>
            <a:r>
              <a:rPr sz="1900" spc="-95" dirty="0">
                <a:latin typeface="Roboto"/>
                <a:cs typeface="Roboto"/>
              </a:rPr>
              <a:t> </a:t>
            </a:r>
            <a:r>
              <a:rPr sz="1900" spc="-5" dirty="0">
                <a:latin typeface="Roboto"/>
                <a:cs typeface="Roboto"/>
              </a:rPr>
              <a:t>2</a:t>
            </a:r>
            <a:r>
              <a:rPr lang="en-IN" sz="1900" spc="-5" dirty="0">
                <a:latin typeface="Roboto"/>
                <a:cs typeface="Roboto"/>
              </a:rPr>
              <a:t>:Video</a:t>
            </a:r>
            <a:endParaRPr sz="1900" dirty="0">
              <a:latin typeface="Roboto"/>
              <a:cs typeface="Roboto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750" dirty="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</a:pPr>
            <a:r>
              <a:rPr sz="1900" spc="-55" dirty="0">
                <a:latin typeface="Roboto"/>
                <a:cs typeface="Roboto"/>
              </a:rPr>
              <a:t>F</a:t>
            </a:r>
            <a:r>
              <a:rPr sz="1900" spc="15" dirty="0">
                <a:latin typeface="Roboto"/>
                <a:cs typeface="Roboto"/>
              </a:rPr>
              <a:t>o</a:t>
            </a:r>
            <a:r>
              <a:rPr sz="1900" spc="-70" dirty="0">
                <a:latin typeface="Roboto"/>
                <a:cs typeface="Roboto"/>
              </a:rPr>
              <a:t>r</a:t>
            </a:r>
            <a:r>
              <a:rPr sz="1900" spc="-65" dirty="0">
                <a:latin typeface="Roboto"/>
                <a:cs typeface="Roboto"/>
              </a:rPr>
              <a:t>m</a:t>
            </a:r>
            <a:r>
              <a:rPr sz="1900" spc="-50" dirty="0">
                <a:latin typeface="Roboto"/>
                <a:cs typeface="Roboto"/>
              </a:rPr>
              <a:t>a</a:t>
            </a:r>
            <a:r>
              <a:rPr sz="1900" spc="-20" dirty="0">
                <a:latin typeface="Roboto"/>
                <a:cs typeface="Roboto"/>
              </a:rPr>
              <a:t>t</a:t>
            </a:r>
            <a:r>
              <a:rPr sz="1900" spc="-95" dirty="0">
                <a:latin typeface="Roboto"/>
                <a:cs typeface="Roboto"/>
              </a:rPr>
              <a:t> </a:t>
            </a:r>
            <a:r>
              <a:rPr sz="1900" spc="-5" dirty="0">
                <a:latin typeface="Roboto"/>
                <a:cs typeface="Roboto"/>
              </a:rPr>
              <a:t>3</a:t>
            </a:r>
            <a:r>
              <a:rPr lang="en-IN" sz="1900" spc="-5" dirty="0">
                <a:latin typeface="Roboto"/>
                <a:cs typeface="Roboto"/>
              </a:rPr>
              <a:t>:Creative</a:t>
            </a:r>
            <a:endParaRPr sz="1900" dirty="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65500" marR="5080" indent="-3352800">
              <a:lnSpc>
                <a:spcPct val="109600"/>
              </a:lnSpc>
              <a:spcBef>
                <a:spcPts val="100"/>
              </a:spcBef>
            </a:pPr>
            <a:r>
              <a:rPr spc="-35" dirty="0"/>
              <a:t>Part </a:t>
            </a:r>
            <a:r>
              <a:rPr spc="-50" dirty="0"/>
              <a:t>4: </a:t>
            </a:r>
            <a:r>
              <a:rPr spc="-45" dirty="0"/>
              <a:t>Content </a:t>
            </a:r>
            <a:r>
              <a:rPr spc="-35" dirty="0"/>
              <a:t>Creation and </a:t>
            </a:r>
            <a:r>
              <a:rPr spc="-30" dirty="0"/>
              <a:t>Curation </a:t>
            </a:r>
            <a:r>
              <a:rPr spc="-55" dirty="0"/>
              <a:t>(Post </a:t>
            </a:r>
            <a:r>
              <a:rPr spc="-40" dirty="0"/>
              <a:t>creations, </a:t>
            </a:r>
            <a:r>
              <a:rPr spc="-35" dirty="0"/>
              <a:t>Designs/Video </a:t>
            </a:r>
            <a:r>
              <a:rPr spc="-40" dirty="0"/>
              <a:t>Editing, </a:t>
            </a:r>
            <a:r>
              <a:rPr spc="-10" dirty="0"/>
              <a:t>Ad </a:t>
            </a:r>
            <a:r>
              <a:rPr spc="-40" dirty="0"/>
              <a:t>Campaigns </a:t>
            </a:r>
            <a:r>
              <a:rPr spc="-30" dirty="0"/>
              <a:t>over Social </a:t>
            </a:r>
            <a:r>
              <a:rPr spc="-459" dirty="0"/>
              <a:t> </a:t>
            </a:r>
            <a:r>
              <a:rPr spc="-55" dirty="0"/>
              <a:t>M</a:t>
            </a:r>
            <a:r>
              <a:rPr dirty="0"/>
              <a:t>e</a:t>
            </a:r>
            <a:r>
              <a:rPr spc="-80" dirty="0"/>
              <a:t>d</a:t>
            </a:r>
            <a:r>
              <a:rPr spc="-10" dirty="0"/>
              <a:t>i</a:t>
            </a:r>
            <a:r>
              <a:rPr spc="-5" dirty="0"/>
              <a:t>a</a:t>
            </a:r>
            <a:r>
              <a:rPr spc="-95" dirty="0"/>
              <a:t> </a:t>
            </a:r>
            <a:r>
              <a:rPr spc="-125" dirty="0"/>
              <a:t>a</a:t>
            </a:r>
            <a:r>
              <a:rPr spc="25" dirty="0"/>
              <a:t>n</a:t>
            </a:r>
            <a:r>
              <a:rPr spc="-5" dirty="0"/>
              <a:t>d</a:t>
            </a:r>
            <a:r>
              <a:rPr spc="-45" dirty="0"/>
              <a:t> </a:t>
            </a:r>
            <a:r>
              <a:rPr spc="-60" dirty="0"/>
              <a:t>E</a:t>
            </a:r>
            <a:r>
              <a:rPr spc="-45" dirty="0"/>
              <a:t>m</a:t>
            </a:r>
            <a:r>
              <a:rPr spc="-125" dirty="0"/>
              <a:t>a</a:t>
            </a:r>
            <a:r>
              <a:rPr spc="-10" dirty="0"/>
              <a:t>i</a:t>
            </a:r>
            <a:r>
              <a:rPr spc="-5" dirty="0"/>
              <a:t>l</a:t>
            </a:r>
            <a:r>
              <a:rPr spc="-80" dirty="0"/>
              <a:t> </a:t>
            </a:r>
            <a:r>
              <a:rPr spc="40" dirty="0"/>
              <a:t>I</a:t>
            </a:r>
            <a:r>
              <a:rPr spc="-80" dirty="0"/>
              <a:t>d</a:t>
            </a:r>
            <a:r>
              <a:rPr dirty="0"/>
              <a:t>e</a:t>
            </a:r>
            <a:r>
              <a:rPr spc="-25" dirty="0"/>
              <a:t>a</a:t>
            </a:r>
            <a:r>
              <a:rPr spc="-65" dirty="0"/>
              <a:t>t</a:t>
            </a:r>
            <a:r>
              <a:rPr spc="-110" dirty="0"/>
              <a:t>i</a:t>
            </a:r>
            <a:r>
              <a:rPr spc="25" dirty="0"/>
              <a:t>o</a:t>
            </a:r>
            <a:r>
              <a:rPr spc="-10" dirty="0"/>
              <a:t>n</a:t>
            </a:r>
            <a:r>
              <a:rPr spc="-140" dirty="0"/>
              <a:t> </a:t>
            </a:r>
            <a:r>
              <a:rPr spc="-25" dirty="0"/>
              <a:t>a</a:t>
            </a:r>
            <a:r>
              <a:rPr spc="-75" dirty="0"/>
              <a:t>n</a:t>
            </a:r>
            <a:r>
              <a:rPr spc="-5" dirty="0"/>
              <a:t>d</a:t>
            </a:r>
            <a:r>
              <a:rPr spc="-45" dirty="0"/>
              <a:t> </a:t>
            </a:r>
            <a:r>
              <a:rPr spc="-10" dirty="0"/>
              <a:t>C</a:t>
            </a:r>
            <a:r>
              <a:rPr spc="30" dirty="0"/>
              <a:t>r</a:t>
            </a:r>
            <a:r>
              <a:rPr dirty="0"/>
              <a:t>e</a:t>
            </a:r>
            <a:r>
              <a:rPr spc="-125" dirty="0"/>
              <a:t>a</a:t>
            </a:r>
            <a:r>
              <a:rPr spc="-65" dirty="0"/>
              <a:t>t</a:t>
            </a:r>
            <a:r>
              <a:rPr spc="-10" dirty="0"/>
              <a:t>i</a:t>
            </a:r>
            <a:r>
              <a:rPr spc="-75" dirty="0"/>
              <a:t>o</a:t>
            </a:r>
            <a:r>
              <a:rPr spc="25" dirty="0"/>
              <a:t>n</a:t>
            </a:r>
            <a:r>
              <a:rPr spc="5" dirty="0"/>
              <a:t>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38200" y="1183885"/>
            <a:ext cx="10919277" cy="562205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5"/>
              </a:spcBef>
            </a:pPr>
            <a:endParaRPr sz="1750" dirty="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</a:pPr>
            <a:r>
              <a:rPr lang="en-IN" sz="2800" b="1" spc="-55" dirty="0">
                <a:latin typeface="Roboto"/>
                <a:cs typeface="Roboto"/>
              </a:rPr>
              <a:t>F</a:t>
            </a:r>
            <a:r>
              <a:rPr lang="en-IN" sz="2800" b="1" spc="15" dirty="0">
                <a:latin typeface="Roboto"/>
                <a:cs typeface="Roboto"/>
              </a:rPr>
              <a:t>o</a:t>
            </a:r>
            <a:r>
              <a:rPr lang="en-IN" sz="2800" b="1" spc="-70" dirty="0">
                <a:latin typeface="Roboto"/>
                <a:cs typeface="Roboto"/>
              </a:rPr>
              <a:t>r</a:t>
            </a:r>
            <a:r>
              <a:rPr lang="en-IN" sz="2800" b="1" spc="-65" dirty="0">
                <a:latin typeface="Roboto"/>
                <a:cs typeface="Roboto"/>
              </a:rPr>
              <a:t>m</a:t>
            </a:r>
            <a:r>
              <a:rPr lang="en-IN" sz="2800" b="1" spc="-50" dirty="0">
                <a:latin typeface="Roboto"/>
                <a:cs typeface="Roboto"/>
              </a:rPr>
              <a:t>a</a:t>
            </a:r>
            <a:r>
              <a:rPr lang="en-IN" sz="2800" b="1" spc="-20" dirty="0">
                <a:latin typeface="Roboto"/>
                <a:cs typeface="Roboto"/>
              </a:rPr>
              <a:t>t</a:t>
            </a:r>
            <a:r>
              <a:rPr lang="en-IN" sz="2800" b="1" spc="-95" dirty="0">
                <a:latin typeface="Roboto"/>
                <a:cs typeface="Roboto"/>
              </a:rPr>
              <a:t> </a:t>
            </a:r>
            <a:r>
              <a:rPr lang="en-IN" sz="2800" b="1" spc="-5" dirty="0">
                <a:latin typeface="Roboto"/>
                <a:cs typeface="Roboto"/>
              </a:rPr>
              <a:t>1:Blog Article </a:t>
            </a:r>
          </a:p>
          <a:p>
            <a:pPr marL="12700">
              <a:lnSpc>
                <a:spcPct val="100000"/>
              </a:lnSpc>
            </a:pPr>
            <a:endParaRPr lang="en-IN" sz="2800" spc="-5" dirty="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</a:pPr>
            <a:r>
              <a:rPr lang="en-IN" sz="2000" b="1" spc="-5" dirty="0">
                <a:latin typeface="Roboto"/>
                <a:cs typeface="Roboto"/>
              </a:rPr>
              <a:t>Aim :</a:t>
            </a:r>
            <a:r>
              <a:rPr lang="en-IN" b="1" spc="-5" dirty="0">
                <a:latin typeface="Roboto"/>
                <a:cs typeface="Roboto"/>
              </a:rPr>
              <a:t> </a:t>
            </a:r>
            <a:r>
              <a:rPr lang="en-IN" sz="1900" spc="-5" dirty="0">
                <a:latin typeface="Roboto"/>
                <a:cs typeface="Roboto"/>
              </a:rPr>
              <a:t>Provide information about certain new products </a:t>
            </a:r>
          </a:p>
          <a:p>
            <a:pPr marL="12700">
              <a:lnSpc>
                <a:spcPct val="100000"/>
              </a:lnSpc>
            </a:pPr>
            <a:r>
              <a:rPr lang="en-IN" sz="2000" b="1" spc="-5" dirty="0">
                <a:latin typeface="Roboto"/>
                <a:cs typeface="Roboto"/>
              </a:rPr>
              <a:t>Date :</a:t>
            </a:r>
            <a:r>
              <a:rPr lang="en-IN" b="1" spc="-5" dirty="0">
                <a:latin typeface="Roboto"/>
                <a:cs typeface="Roboto"/>
              </a:rPr>
              <a:t> </a:t>
            </a:r>
            <a:r>
              <a:rPr lang="en-IN" sz="1900" spc="-5" dirty="0">
                <a:latin typeface="Roboto"/>
                <a:cs typeface="Roboto"/>
              </a:rPr>
              <a:t>21/08/2023</a:t>
            </a:r>
          </a:p>
          <a:p>
            <a:pPr marL="12700">
              <a:lnSpc>
                <a:spcPct val="100000"/>
              </a:lnSpc>
            </a:pPr>
            <a:r>
              <a:rPr lang="en-IN" sz="2000" b="1" spc="-5" dirty="0">
                <a:latin typeface="Roboto"/>
                <a:cs typeface="Roboto"/>
              </a:rPr>
              <a:t>Idea </a:t>
            </a:r>
            <a:r>
              <a:rPr lang="en-IN" sz="2000" spc="-5" dirty="0">
                <a:latin typeface="Roboto"/>
                <a:cs typeface="Roboto"/>
              </a:rPr>
              <a:t>:</a:t>
            </a:r>
            <a:r>
              <a:rPr lang="en-US" sz="1900" spc="-5" dirty="0">
                <a:latin typeface="Roboto"/>
                <a:cs typeface="Roboto"/>
              </a:rPr>
              <a:t>I recommend visiting their official website or checking recent news and updates about their product launches.</a:t>
            </a:r>
          </a:p>
          <a:p>
            <a:pPr marL="12700"/>
            <a:r>
              <a:rPr lang="en-IN" sz="2400" b="1" spc="-5" dirty="0">
                <a:latin typeface="Roboto"/>
                <a:cs typeface="Roboto"/>
              </a:rPr>
              <a:t>Topic: </a:t>
            </a:r>
          </a:p>
          <a:p>
            <a:pPr marL="12700"/>
            <a:r>
              <a:rPr lang="en-IN" sz="2000" b="1" spc="-5" dirty="0">
                <a:latin typeface="Roboto"/>
                <a:cs typeface="Roboto"/>
              </a:rPr>
              <a:t>              </a:t>
            </a:r>
            <a:r>
              <a:rPr lang="en-IN" sz="2800" b="1" spc="-5" dirty="0">
                <a:latin typeface="Roboto"/>
                <a:cs typeface="Roboto"/>
              </a:rPr>
              <a:t>A Step by Step Guide To Information About Wipro</a:t>
            </a:r>
          </a:p>
          <a:p>
            <a:pPr marL="12700"/>
            <a:r>
              <a:rPr lang="en-US" sz="2000" b="1" dirty="0">
                <a:latin typeface="Roboto"/>
                <a:cs typeface="Roboto"/>
              </a:rPr>
              <a:t>Step 1: </a:t>
            </a:r>
            <a:r>
              <a:rPr lang="en-US" sz="2000" b="1" i="1" dirty="0">
                <a:solidFill>
                  <a:srgbClr val="C00000"/>
                </a:solidFill>
                <a:latin typeface="Roboto"/>
                <a:cs typeface="Roboto"/>
              </a:rPr>
              <a:t>Visit Wipro's Official Website </a:t>
            </a:r>
            <a:r>
              <a:rPr lang="en-US" sz="2000" b="1" dirty="0">
                <a:solidFill>
                  <a:srgbClr val="C00000"/>
                </a:solidFill>
                <a:latin typeface="Roboto"/>
                <a:cs typeface="Roboto"/>
              </a:rPr>
              <a:t>: </a:t>
            </a:r>
            <a:r>
              <a:rPr lang="en-US" sz="2000" dirty="0">
                <a:latin typeface="Roboto"/>
                <a:cs typeface="Roboto"/>
              </a:rPr>
              <a:t>Go to Wipro's official website (</a:t>
            </a:r>
            <a:r>
              <a:rPr lang="en-US" sz="2000" dirty="0">
                <a:latin typeface="Roboto"/>
                <a:cs typeface="Roboto"/>
                <a:hlinkClick r:id="rId2"/>
              </a:rPr>
              <a:t>www.wipro.com</a:t>
            </a:r>
            <a:r>
              <a:rPr lang="en-US" sz="2000" dirty="0">
                <a:latin typeface="Roboto"/>
                <a:cs typeface="Roboto"/>
              </a:rPr>
              <a:t>) to access the most recent and official information about their products and services.</a:t>
            </a:r>
          </a:p>
          <a:p>
            <a:pPr marL="12700"/>
            <a:endParaRPr lang="en-US" sz="2000" dirty="0">
              <a:latin typeface="Roboto"/>
              <a:cs typeface="Roboto"/>
            </a:endParaRPr>
          </a:p>
          <a:p>
            <a:pPr marL="12700"/>
            <a:r>
              <a:rPr lang="en-US" sz="2000" b="1" dirty="0">
                <a:latin typeface="Roboto"/>
                <a:cs typeface="Roboto"/>
              </a:rPr>
              <a:t>Step 2: </a:t>
            </a:r>
            <a:r>
              <a:rPr lang="en-US" sz="2000" b="1" i="1" dirty="0">
                <a:solidFill>
                  <a:srgbClr val="C00000"/>
                </a:solidFill>
                <a:latin typeface="Roboto"/>
                <a:cs typeface="Roboto"/>
              </a:rPr>
              <a:t>Navigate to the Products or Solutions Section </a:t>
            </a:r>
            <a:r>
              <a:rPr lang="en-US" sz="2000" b="1" dirty="0">
                <a:solidFill>
                  <a:srgbClr val="C00000"/>
                </a:solidFill>
                <a:latin typeface="Roboto"/>
                <a:cs typeface="Roboto"/>
              </a:rPr>
              <a:t>: </a:t>
            </a:r>
            <a:r>
              <a:rPr lang="en-US" sz="2000" dirty="0">
                <a:latin typeface="Roboto"/>
                <a:cs typeface="Roboto"/>
              </a:rPr>
              <a:t>Look for the "Products" or "Solutions" section on Wipro's website. It might be listed under the main menu or within specific industry categories.</a:t>
            </a:r>
          </a:p>
          <a:p>
            <a:pPr marL="12700"/>
            <a:endParaRPr lang="en-US" sz="2000" dirty="0">
              <a:latin typeface="Roboto"/>
              <a:cs typeface="Roboto"/>
            </a:endParaRPr>
          </a:p>
          <a:p>
            <a:pPr marL="12700"/>
            <a:endParaRPr lang="en-IN" sz="2000" dirty="0">
              <a:latin typeface="Roboto"/>
              <a:cs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9034920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8E20F3F-1011-7ED6-3B10-DE4D79397874}"/>
              </a:ext>
            </a:extLst>
          </p:cNvPr>
          <p:cNvSpPr txBox="1"/>
          <p:nvPr/>
        </p:nvSpPr>
        <p:spPr>
          <a:xfrm>
            <a:off x="381000" y="152400"/>
            <a:ext cx="10999839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Step 3: </a:t>
            </a:r>
            <a:r>
              <a:rPr lang="en-US" sz="2000" b="1" i="1" dirty="0">
                <a:solidFill>
                  <a:srgbClr val="C00000"/>
                </a:solidFill>
              </a:rPr>
              <a:t>Browse Recent Product Releases </a:t>
            </a:r>
            <a:r>
              <a:rPr lang="en-US" sz="2000" b="1" dirty="0">
                <a:solidFill>
                  <a:srgbClr val="C00000"/>
                </a:solidFill>
              </a:rPr>
              <a:t>: </a:t>
            </a:r>
            <a:r>
              <a:rPr lang="en-US" sz="2000" dirty="0"/>
              <a:t>Once you're in the products section, check for any subsection or page that highlights new product releases or updates. Companies often showcase their latest offerings on dedicated pages.</a:t>
            </a:r>
          </a:p>
          <a:p>
            <a:endParaRPr lang="en-US" sz="2000" dirty="0"/>
          </a:p>
          <a:p>
            <a:r>
              <a:rPr lang="en-US" sz="2000" b="1" dirty="0"/>
              <a:t>Step 4: </a:t>
            </a:r>
            <a:r>
              <a:rPr lang="en-US" sz="2000" b="1" i="1" dirty="0">
                <a:solidFill>
                  <a:srgbClr val="C00000"/>
                </a:solidFill>
              </a:rPr>
              <a:t>Read Press Releases </a:t>
            </a:r>
            <a:r>
              <a:rPr lang="en-US" sz="2000" b="1" dirty="0">
                <a:solidFill>
                  <a:srgbClr val="C00000"/>
                </a:solidFill>
              </a:rPr>
              <a:t>: </a:t>
            </a:r>
            <a:r>
              <a:rPr lang="en-US" sz="2000" dirty="0"/>
              <a:t>Check the "News" or "Press Releases" section on Wipro's website. Companies often issue press releases to announce new products, partnerships, or significant achievements.</a:t>
            </a:r>
          </a:p>
          <a:p>
            <a:endParaRPr lang="en-US" sz="2000" dirty="0"/>
          </a:p>
          <a:p>
            <a:r>
              <a:rPr lang="en-US" sz="2000" b="1" dirty="0"/>
              <a:t>Step 5: </a:t>
            </a:r>
            <a:r>
              <a:rPr lang="en-US" sz="2000" b="1" i="1" dirty="0">
                <a:solidFill>
                  <a:srgbClr val="C00000"/>
                </a:solidFill>
              </a:rPr>
              <a:t>Follow Wipro on Social Media </a:t>
            </a:r>
            <a:r>
              <a:rPr lang="en-US" sz="2000" b="1" dirty="0">
                <a:solidFill>
                  <a:srgbClr val="C00000"/>
                </a:solidFill>
              </a:rPr>
              <a:t>: </a:t>
            </a:r>
            <a:r>
              <a:rPr lang="en-US" sz="2000" dirty="0"/>
              <a:t>Follow Wipro on various social media platforms like Twitter, LinkedIn, and Facebook. Companies often share updates and announcements about their latest products on their social media channels.</a:t>
            </a:r>
          </a:p>
          <a:p>
            <a:endParaRPr lang="en-US" sz="2000" dirty="0"/>
          </a:p>
          <a:p>
            <a:r>
              <a:rPr lang="en-US" sz="2000" b="1" dirty="0"/>
              <a:t>Step 6: </a:t>
            </a:r>
            <a:r>
              <a:rPr lang="en-US" sz="2000" b="1" i="1" dirty="0">
                <a:solidFill>
                  <a:srgbClr val="C00000"/>
                </a:solidFill>
              </a:rPr>
              <a:t>Monitor Technology News Websites </a:t>
            </a:r>
            <a:r>
              <a:rPr lang="en-US" sz="2000" b="1" dirty="0">
                <a:solidFill>
                  <a:srgbClr val="C00000"/>
                </a:solidFill>
              </a:rPr>
              <a:t>: </a:t>
            </a:r>
            <a:r>
              <a:rPr lang="en-US" sz="2000" dirty="0"/>
              <a:t>Keep an eye on technology news websites, business news platforms, and industry-specific publications. They often cover the latest product releases and updates from major companies like Wipro.</a:t>
            </a:r>
          </a:p>
          <a:p>
            <a:endParaRPr lang="en-US" sz="2000" dirty="0"/>
          </a:p>
          <a:p>
            <a:r>
              <a:rPr lang="en-US" sz="2000" b="1" dirty="0"/>
              <a:t>Step 7: </a:t>
            </a:r>
            <a:r>
              <a:rPr lang="en-US" sz="2000" b="1" i="1" dirty="0">
                <a:solidFill>
                  <a:srgbClr val="C00000"/>
                </a:solidFill>
              </a:rPr>
              <a:t>Subscribe to Wipro's Newsletter </a:t>
            </a:r>
            <a:r>
              <a:rPr lang="en-US" sz="2000" b="1" dirty="0">
                <a:solidFill>
                  <a:srgbClr val="C00000"/>
                </a:solidFill>
              </a:rPr>
              <a:t>: </a:t>
            </a:r>
            <a:r>
              <a:rPr lang="en-US" sz="2000" dirty="0"/>
              <a:t>Subscribe to Wipro's newsletter if they offer one. Newsletters often contain updates on their latest products and services.</a:t>
            </a:r>
          </a:p>
          <a:p>
            <a:endParaRPr lang="en-US" dirty="0"/>
          </a:p>
          <a:p>
            <a:r>
              <a:rPr lang="en-US" sz="2000" b="1" dirty="0"/>
              <a:t>Step 8: </a:t>
            </a:r>
            <a:r>
              <a:rPr lang="en-US" sz="2000" b="1" i="1" dirty="0">
                <a:solidFill>
                  <a:srgbClr val="C00000"/>
                </a:solidFill>
              </a:rPr>
              <a:t>Join Industry Forums and Discussions </a:t>
            </a:r>
            <a:r>
              <a:rPr lang="en-US" b="1" dirty="0">
                <a:solidFill>
                  <a:srgbClr val="C00000"/>
                </a:solidFill>
              </a:rPr>
              <a:t>: </a:t>
            </a:r>
            <a:r>
              <a:rPr lang="en-US" sz="2000" dirty="0"/>
              <a:t>Participate in industry forums and discussions where professionals may share information about recent developments in companies like Wipro.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18248259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9600" y="76199"/>
            <a:ext cx="9448800" cy="178093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60800" marR="5080" indent="-3848100" algn="l">
              <a:lnSpc>
                <a:spcPct val="116700"/>
              </a:lnSpc>
              <a:spcBef>
                <a:spcPts val="100"/>
              </a:spcBef>
            </a:pPr>
            <a:r>
              <a:rPr sz="2500" spc="10" dirty="0"/>
              <a:t>Part </a:t>
            </a:r>
            <a:r>
              <a:rPr sz="2500" spc="-20" dirty="0"/>
              <a:t>1: </a:t>
            </a:r>
            <a:r>
              <a:rPr sz="2500" spc="-10" dirty="0"/>
              <a:t>Brand </a:t>
            </a:r>
            <a:r>
              <a:rPr sz="2500" spc="-35" dirty="0"/>
              <a:t>study, </a:t>
            </a:r>
            <a:r>
              <a:rPr sz="2500" dirty="0"/>
              <a:t>Competitor </a:t>
            </a:r>
            <a:r>
              <a:rPr sz="2500" spc="-10" dirty="0"/>
              <a:t>Analysis </a:t>
            </a:r>
            <a:r>
              <a:rPr sz="2500" spc="-5" dirty="0"/>
              <a:t>&amp; Buyer’s/Audience’s </a:t>
            </a:r>
            <a:r>
              <a:rPr sz="2500" spc="-610" dirty="0"/>
              <a:t> </a:t>
            </a:r>
            <a:r>
              <a:rPr sz="2500" spc="10" dirty="0"/>
              <a:t>Persona</a:t>
            </a:r>
            <a:r>
              <a:rPr lang="en-IN" sz="2500" spc="10" dirty="0"/>
              <a:t>                     </a:t>
            </a:r>
            <a:br>
              <a:rPr lang="en-IN" sz="2500" spc="10" dirty="0"/>
            </a:br>
            <a:br>
              <a:rPr lang="en-IN" sz="2500" spc="10" dirty="0"/>
            </a:br>
            <a:endParaRPr sz="2500" dirty="0"/>
          </a:p>
        </p:txBody>
      </p:sp>
      <p:sp>
        <p:nvSpPr>
          <p:cNvPr id="3" name="object 3"/>
          <p:cNvSpPr txBox="1"/>
          <p:nvPr/>
        </p:nvSpPr>
        <p:spPr>
          <a:xfrm>
            <a:off x="825500" y="1143000"/>
            <a:ext cx="9690100" cy="5119350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203200" marR="5080">
              <a:lnSpc>
                <a:spcPts val="2200"/>
              </a:lnSpc>
              <a:spcBef>
                <a:spcPts val="240"/>
              </a:spcBef>
              <a:tabLst>
                <a:tab pos="621665" algn="l"/>
                <a:tab pos="622300" algn="l"/>
              </a:tabLst>
            </a:pPr>
            <a:r>
              <a:rPr lang="en-IN" sz="2000" b="1" spc="10" dirty="0"/>
              <a:t>COMPANY/TOPIC for project</a:t>
            </a:r>
            <a:r>
              <a:rPr lang="en-IN" sz="2000" spc="10" dirty="0"/>
              <a:t>: </a:t>
            </a:r>
            <a:r>
              <a:rPr lang="en-IN" sz="2000" b="1" spc="10" dirty="0">
                <a:solidFill>
                  <a:srgbClr val="0070C0"/>
                </a:solidFill>
              </a:rPr>
              <a:t>WIPRO</a:t>
            </a:r>
            <a:endParaRPr lang="en-IN" sz="1600" b="1" spc="-25" dirty="0">
              <a:solidFill>
                <a:srgbClr val="0070C0"/>
              </a:solidFill>
              <a:latin typeface="Roboto"/>
              <a:cs typeface="Roboto"/>
            </a:endParaRPr>
          </a:p>
          <a:p>
            <a:pPr marL="203200" marR="5080">
              <a:lnSpc>
                <a:spcPts val="2200"/>
              </a:lnSpc>
              <a:spcBef>
                <a:spcPts val="240"/>
              </a:spcBef>
              <a:tabLst>
                <a:tab pos="621665" algn="l"/>
                <a:tab pos="622300" algn="l"/>
              </a:tabLst>
            </a:pPr>
            <a:r>
              <a:rPr sz="1900" b="1" spc="-25" dirty="0">
                <a:latin typeface="Roboto"/>
                <a:cs typeface="Roboto"/>
              </a:rPr>
              <a:t>Research</a:t>
            </a:r>
            <a:r>
              <a:rPr sz="1900" b="1" spc="-135" dirty="0">
                <a:latin typeface="Roboto"/>
                <a:cs typeface="Roboto"/>
              </a:rPr>
              <a:t> </a:t>
            </a:r>
            <a:r>
              <a:rPr sz="1900" b="1" spc="-40" dirty="0">
                <a:latin typeface="Roboto"/>
                <a:cs typeface="Roboto"/>
              </a:rPr>
              <a:t>Brand</a:t>
            </a:r>
            <a:r>
              <a:rPr sz="1900" b="1" spc="-35" dirty="0">
                <a:latin typeface="Roboto"/>
                <a:cs typeface="Roboto"/>
              </a:rPr>
              <a:t> </a:t>
            </a:r>
            <a:r>
              <a:rPr sz="1900" b="1" spc="-40" dirty="0">
                <a:latin typeface="Roboto"/>
                <a:cs typeface="Roboto"/>
              </a:rPr>
              <a:t>Identity:</a:t>
            </a:r>
            <a:r>
              <a:rPr sz="1900" b="1" dirty="0">
                <a:latin typeface="Roboto"/>
                <a:cs typeface="Roboto"/>
              </a:rPr>
              <a:t> </a:t>
            </a:r>
            <a:r>
              <a:rPr sz="1900" spc="-70" dirty="0">
                <a:latin typeface="Roboto"/>
                <a:cs typeface="Roboto"/>
              </a:rPr>
              <a:t>Study </a:t>
            </a:r>
            <a:r>
              <a:rPr sz="1900" spc="-40" dirty="0">
                <a:latin typeface="Roboto"/>
                <a:cs typeface="Roboto"/>
              </a:rPr>
              <a:t>the</a:t>
            </a:r>
            <a:r>
              <a:rPr sz="1900" spc="-70" dirty="0">
                <a:latin typeface="Roboto"/>
                <a:cs typeface="Roboto"/>
              </a:rPr>
              <a:t> </a:t>
            </a:r>
            <a:r>
              <a:rPr sz="1900" spc="-60" dirty="0">
                <a:latin typeface="Roboto"/>
                <a:cs typeface="Roboto"/>
              </a:rPr>
              <a:t>brand's</a:t>
            </a:r>
            <a:r>
              <a:rPr sz="1900" spc="-45" dirty="0">
                <a:latin typeface="Roboto"/>
                <a:cs typeface="Roboto"/>
              </a:rPr>
              <a:t> </a:t>
            </a:r>
            <a:r>
              <a:rPr sz="1900" spc="-50" dirty="0">
                <a:latin typeface="Roboto"/>
                <a:cs typeface="Roboto"/>
              </a:rPr>
              <a:t>mission,</a:t>
            </a:r>
            <a:r>
              <a:rPr sz="1900" spc="-40" dirty="0">
                <a:latin typeface="Roboto"/>
                <a:cs typeface="Roboto"/>
              </a:rPr>
              <a:t> values,</a:t>
            </a:r>
            <a:r>
              <a:rPr sz="1900" spc="-45" dirty="0">
                <a:latin typeface="Roboto"/>
                <a:cs typeface="Roboto"/>
              </a:rPr>
              <a:t> </a:t>
            </a:r>
            <a:r>
              <a:rPr sz="1900" spc="-55" dirty="0">
                <a:latin typeface="Roboto"/>
                <a:cs typeface="Roboto"/>
              </a:rPr>
              <a:t>vision,</a:t>
            </a:r>
            <a:r>
              <a:rPr sz="1900" spc="-40" dirty="0">
                <a:latin typeface="Roboto"/>
                <a:cs typeface="Roboto"/>
              </a:rPr>
              <a:t> </a:t>
            </a:r>
            <a:r>
              <a:rPr sz="1900" spc="-45" dirty="0">
                <a:latin typeface="Roboto"/>
                <a:cs typeface="Roboto"/>
              </a:rPr>
              <a:t>and</a:t>
            </a:r>
            <a:r>
              <a:rPr sz="1900" spc="-35" dirty="0">
                <a:latin typeface="Roboto"/>
                <a:cs typeface="Roboto"/>
              </a:rPr>
              <a:t> </a:t>
            </a:r>
            <a:r>
              <a:rPr sz="1900" spc="-50" dirty="0">
                <a:latin typeface="Roboto"/>
                <a:cs typeface="Roboto"/>
              </a:rPr>
              <a:t>unique</a:t>
            </a:r>
            <a:r>
              <a:rPr sz="1900" spc="30" dirty="0">
                <a:latin typeface="Roboto"/>
                <a:cs typeface="Roboto"/>
              </a:rPr>
              <a:t> </a:t>
            </a:r>
            <a:r>
              <a:rPr sz="1900" spc="-50" dirty="0">
                <a:latin typeface="Roboto"/>
                <a:cs typeface="Roboto"/>
              </a:rPr>
              <a:t>selling </a:t>
            </a:r>
            <a:r>
              <a:rPr sz="1900" spc="-455" dirty="0">
                <a:latin typeface="Roboto"/>
                <a:cs typeface="Roboto"/>
              </a:rPr>
              <a:t> </a:t>
            </a:r>
            <a:r>
              <a:rPr sz="1900" spc="-40" dirty="0">
                <a:latin typeface="Roboto"/>
                <a:cs typeface="Roboto"/>
              </a:rPr>
              <a:t>propositions</a:t>
            </a:r>
            <a:r>
              <a:rPr sz="1900" spc="-160" dirty="0">
                <a:latin typeface="Roboto"/>
                <a:cs typeface="Roboto"/>
              </a:rPr>
              <a:t> </a:t>
            </a:r>
            <a:r>
              <a:rPr sz="1900" spc="-35" dirty="0">
                <a:latin typeface="Roboto"/>
                <a:cs typeface="Roboto"/>
              </a:rPr>
              <a:t>(USP)</a:t>
            </a:r>
            <a:endParaRPr lang="en-IN" sz="1900" spc="-35" dirty="0">
              <a:latin typeface="Roboto"/>
              <a:cs typeface="Roboto"/>
            </a:endParaRPr>
          </a:p>
          <a:p>
            <a:pPr marL="203200" marR="5080">
              <a:lnSpc>
                <a:spcPts val="2200"/>
              </a:lnSpc>
              <a:spcBef>
                <a:spcPts val="240"/>
              </a:spcBef>
              <a:tabLst>
                <a:tab pos="621665" algn="l"/>
                <a:tab pos="622300" algn="l"/>
              </a:tabLst>
            </a:pPr>
            <a:r>
              <a:rPr lang="en-IN" sz="1900" b="1" dirty="0">
                <a:latin typeface="Roboto"/>
                <a:cs typeface="Roboto"/>
              </a:rPr>
              <a:t>BRAND COLOURS:</a:t>
            </a:r>
          </a:p>
          <a:p>
            <a:pPr marL="203200" marR="5080">
              <a:lnSpc>
                <a:spcPts val="2200"/>
              </a:lnSpc>
              <a:spcBef>
                <a:spcPts val="240"/>
              </a:spcBef>
              <a:tabLst>
                <a:tab pos="621665" algn="l"/>
                <a:tab pos="622300" algn="l"/>
              </a:tabLst>
            </a:pPr>
            <a:r>
              <a:rPr lang="en-IN" sz="1600" dirty="0">
                <a:latin typeface="Roboto"/>
                <a:cs typeface="Roboto"/>
              </a:rPr>
              <a:t>Blue , Green , Red</a:t>
            </a:r>
          </a:p>
          <a:p>
            <a:pPr marL="203200" marR="5080">
              <a:lnSpc>
                <a:spcPts val="2200"/>
              </a:lnSpc>
              <a:spcBef>
                <a:spcPts val="240"/>
              </a:spcBef>
              <a:tabLst>
                <a:tab pos="621665" algn="l"/>
                <a:tab pos="622300" algn="l"/>
              </a:tabLst>
            </a:pPr>
            <a:r>
              <a:rPr lang="en-IN" b="1" dirty="0">
                <a:latin typeface="Roboto"/>
                <a:cs typeface="Roboto"/>
              </a:rPr>
              <a:t>Logo:</a:t>
            </a:r>
          </a:p>
          <a:p>
            <a:pPr marL="203200" marR="5080">
              <a:lnSpc>
                <a:spcPts val="2200"/>
              </a:lnSpc>
              <a:spcBef>
                <a:spcPts val="240"/>
              </a:spcBef>
              <a:tabLst>
                <a:tab pos="621665" algn="l"/>
                <a:tab pos="622300" algn="l"/>
              </a:tabLst>
            </a:pPr>
            <a:endParaRPr lang="en-IN" b="1" dirty="0">
              <a:latin typeface="Roboto"/>
              <a:cs typeface="Roboto"/>
            </a:endParaRPr>
          </a:p>
          <a:p>
            <a:pPr marL="203200" marR="5080">
              <a:lnSpc>
                <a:spcPts val="2200"/>
              </a:lnSpc>
              <a:spcBef>
                <a:spcPts val="240"/>
              </a:spcBef>
              <a:tabLst>
                <a:tab pos="621665" algn="l"/>
                <a:tab pos="622300" algn="l"/>
              </a:tabLst>
            </a:pPr>
            <a:endParaRPr b="1" dirty="0">
              <a:latin typeface="Roboto"/>
              <a:cs typeface="Roboto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700" dirty="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lang="en-IN" sz="1900" b="1" spc="-45" dirty="0">
                <a:latin typeface="Roboto"/>
                <a:cs typeface="Roboto"/>
              </a:rPr>
              <a:t>   </a:t>
            </a:r>
            <a:r>
              <a:rPr sz="1900" b="1" spc="-45" dirty="0">
                <a:latin typeface="Roboto"/>
                <a:cs typeface="Roboto"/>
              </a:rPr>
              <a:t>Mission/Values:</a:t>
            </a:r>
            <a:endParaRPr lang="en-IN" sz="1900" b="1" spc="-45" dirty="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lang="en-US" sz="2000" b="0" i="0" dirty="0">
                <a:solidFill>
                  <a:srgbClr val="202124"/>
                </a:solidFill>
                <a:effectLst/>
                <a:latin typeface="Google Sans"/>
              </a:rPr>
              <a:t>"Our mission is </a:t>
            </a:r>
            <a:r>
              <a:rPr lang="en-US" sz="2000" b="0" i="0" dirty="0">
                <a:solidFill>
                  <a:srgbClr val="040C28"/>
                </a:solidFill>
                <a:effectLst/>
                <a:latin typeface="Google Sans"/>
              </a:rPr>
              <a:t>to help our clients achieve their business objectives through a combination of process excellence, quality frameworks and service delivery innovation</a:t>
            </a:r>
            <a:r>
              <a:rPr lang="en-US" sz="2000" b="0" i="0" dirty="0">
                <a:solidFill>
                  <a:srgbClr val="202124"/>
                </a:solidFill>
                <a:effectLst/>
                <a:latin typeface="Google Sans"/>
              </a:rPr>
              <a:t>.“</a:t>
            </a: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lang="en-US" sz="2000" b="0" i="0" dirty="0">
                <a:solidFill>
                  <a:srgbClr val="202124"/>
                </a:solidFill>
                <a:effectLst/>
                <a:latin typeface="Google Sans"/>
              </a:rPr>
              <a:t>According to Wipro's website, the company's vision is to "be a globally respected corporation that provides best-in-class products, solutions and services, and to be the most trusted partner for its </a:t>
            </a:r>
            <a:endParaRPr lang="en-IN" sz="2400" b="1" spc="-110" dirty="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endParaRPr lang="en-IN" sz="1900" b="1" spc="-45" dirty="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lang="en-US" sz="1900" dirty="0">
                <a:latin typeface="Roboto"/>
                <a:cs typeface="Roboto"/>
              </a:rPr>
              <a:t>Wipro provides complete range of IT services to the organization</a:t>
            </a:r>
            <a:endParaRPr sz="1900" dirty="0">
              <a:latin typeface="Roboto"/>
              <a:cs typeface="Robot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03261" y="5638800"/>
            <a:ext cx="8928100" cy="3052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b="1" spc="-110" dirty="0">
                <a:latin typeface="Roboto"/>
                <a:cs typeface="Roboto"/>
              </a:rPr>
              <a:t>U</a:t>
            </a:r>
            <a:r>
              <a:rPr sz="1900" b="1" spc="-80" dirty="0">
                <a:latin typeface="Roboto"/>
                <a:cs typeface="Roboto"/>
              </a:rPr>
              <a:t>S</a:t>
            </a:r>
            <a:r>
              <a:rPr sz="1900" b="1" spc="-15" dirty="0">
                <a:latin typeface="Roboto"/>
                <a:cs typeface="Roboto"/>
              </a:rPr>
              <a:t>P</a:t>
            </a:r>
            <a:r>
              <a:rPr sz="1900" b="1" spc="-5" dirty="0">
                <a:latin typeface="Roboto"/>
                <a:cs typeface="Roboto"/>
              </a:rPr>
              <a:t>:</a:t>
            </a:r>
            <a:r>
              <a:rPr lang="en-IN" sz="1900" b="1" spc="-5" dirty="0">
                <a:latin typeface="Roboto"/>
                <a:cs typeface="Roboto"/>
              </a:rPr>
              <a:t> </a:t>
            </a:r>
            <a:endParaRPr sz="1900" dirty="0">
              <a:latin typeface="Roboto"/>
              <a:cs typeface="Roboto"/>
            </a:endParaRPr>
          </a:p>
        </p:txBody>
      </p:sp>
      <p:pic>
        <p:nvPicPr>
          <p:cNvPr id="1034" name="Picture 10" descr="Download Wipro Vector Logo in SVG Vector or PNG">
            <a:extLst>
              <a:ext uri="{FF2B5EF4-FFF2-40B4-BE49-F238E27FC236}">
                <a16:creationId xmlns:a16="http://schemas.microsoft.com/office/drawing/2014/main" id="{64CF8866-69C0-5A11-1105-58CA0B36F0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2805946"/>
            <a:ext cx="1432195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65500" marR="5080" indent="-3352800">
              <a:lnSpc>
                <a:spcPct val="109600"/>
              </a:lnSpc>
              <a:spcBef>
                <a:spcPts val="100"/>
              </a:spcBef>
            </a:pPr>
            <a:r>
              <a:rPr spc="-35" dirty="0"/>
              <a:t>Part </a:t>
            </a:r>
            <a:r>
              <a:rPr spc="-50" dirty="0"/>
              <a:t>4: </a:t>
            </a:r>
            <a:r>
              <a:rPr spc="-45" dirty="0"/>
              <a:t>Content </a:t>
            </a:r>
            <a:r>
              <a:rPr spc="-35" dirty="0"/>
              <a:t>Creation and </a:t>
            </a:r>
            <a:r>
              <a:rPr spc="-30" dirty="0"/>
              <a:t>Curation </a:t>
            </a:r>
            <a:r>
              <a:rPr spc="-55" dirty="0"/>
              <a:t>(Post </a:t>
            </a:r>
            <a:r>
              <a:rPr spc="-40" dirty="0"/>
              <a:t>creations, </a:t>
            </a:r>
            <a:r>
              <a:rPr spc="-35" dirty="0"/>
              <a:t>Designs/Video </a:t>
            </a:r>
            <a:r>
              <a:rPr spc="-40" dirty="0"/>
              <a:t>Editing, </a:t>
            </a:r>
            <a:r>
              <a:rPr spc="-10" dirty="0"/>
              <a:t>Ad </a:t>
            </a:r>
            <a:r>
              <a:rPr spc="-40" dirty="0"/>
              <a:t>Campaigns </a:t>
            </a:r>
            <a:r>
              <a:rPr spc="-30" dirty="0"/>
              <a:t>over Social </a:t>
            </a:r>
            <a:r>
              <a:rPr spc="-459" dirty="0"/>
              <a:t> </a:t>
            </a:r>
            <a:r>
              <a:rPr spc="-55" dirty="0"/>
              <a:t>M</a:t>
            </a:r>
            <a:r>
              <a:rPr dirty="0"/>
              <a:t>e</a:t>
            </a:r>
            <a:r>
              <a:rPr spc="-80" dirty="0"/>
              <a:t>d</a:t>
            </a:r>
            <a:r>
              <a:rPr spc="-10" dirty="0"/>
              <a:t>i</a:t>
            </a:r>
            <a:r>
              <a:rPr spc="-5" dirty="0"/>
              <a:t>a</a:t>
            </a:r>
            <a:r>
              <a:rPr spc="-95" dirty="0"/>
              <a:t> </a:t>
            </a:r>
            <a:r>
              <a:rPr spc="-125" dirty="0"/>
              <a:t>a</a:t>
            </a:r>
            <a:r>
              <a:rPr spc="25" dirty="0"/>
              <a:t>n</a:t>
            </a:r>
            <a:r>
              <a:rPr spc="-5" dirty="0"/>
              <a:t>d</a:t>
            </a:r>
            <a:r>
              <a:rPr spc="-45" dirty="0"/>
              <a:t> </a:t>
            </a:r>
            <a:r>
              <a:rPr spc="-60" dirty="0"/>
              <a:t>E</a:t>
            </a:r>
            <a:r>
              <a:rPr spc="-45" dirty="0"/>
              <a:t>m</a:t>
            </a:r>
            <a:r>
              <a:rPr spc="-125" dirty="0"/>
              <a:t>a</a:t>
            </a:r>
            <a:r>
              <a:rPr spc="-10" dirty="0"/>
              <a:t>i</a:t>
            </a:r>
            <a:r>
              <a:rPr spc="-5" dirty="0"/>
              <a:t>l</a:t>
            </a:r>
            <a:r>
              <a:rPr spc="-80" dirty="0"/>
              <a:t> </a:t>
            </a:r>
            <a:r>
              <a:rPr spc="40" dirty="0"/>
              <a:t>I</a:t>
            </a:r>
            <a:r>
              <a:rPr spc="-80" dirty="0"/>
              <a:t>d</a:t>
            </a:r>
            <a:r>
              <a:rPr dirty="0"/>
              <a:t>e</a:t>
            </a:r>
            <a:r>
              <a:rPr spc="-25" dirty="0"/>
              <a:t>a</a:t>
            </a:r>
            <a:r>
              <a:rPr spc="-65" dirty="0"/>
              <a:t>t</a:t>
            </a:r>
            <a:r>
              <a:rPr spc="-110" dirty="0"/>
              <a:t>i</a:t>
            </a:r>
            <a:r>
              <a:rPr spc="25" dirty="0"/>
              <a:t>o</a:t>
            </a:r>
            <a:r>
              <a:rPr spc="-10" dirty="0"/>
              <a:t>n</a:t>
            </a:r>
            <a:r>
              <a:rPr spc="-140" dirty="0"/>
              <a:t> </a:t>
            </a:r>
            <a:r>
              <a:rPr spc="-25" dirty="0"/>
              <a:t>a</a:t>
            </a:r>
            <a:r>
              <a:rPr spc="-75" dirty="0"/>
              <a:t>n</a:t>
            </a:r>
            <a:r>
              <a:rPr spc="-5" dirty="0"/>
              <a:t>d</a:t>
            </a:r>
            <a:r>
              <a:rPr spc="-45" dirty="0"/>
              <a:t> </a:t>
            </a:r>
            <a:r>
              <a:rPr spc="-10" dirty="0"/>
              <a:t>C</a:t>
            </a:r>
            <a:r>
              <a:rPr spc="30" dirty="0"/>
              <a:t>r</a:t>
            </a:r>
            <a:r>
              <a:rPr dirty="0"/>
              <a:t>e</a:t>
            </a:r>
            <a:r>
              <a:rPr spc="-125" dirty="0"/>
              <a:t>a</a:t>
            </a:r>
            <a:r>
              <a:rPr spc="-65" dirty="0"/>
              <a:t>t</a:t>
            </a:r>
            <a:r>
              <a:rPr spc="-10" dirty="0"/>
              <a:t>i</a:t>
            </a:r>
            <a:r>
              <a:rPr spc="-75" dirty="0"/>
              <a:t>o</a:t>
            </a:r>
            <a:r>
              <a:rPr spc="25" dirty="0"/>
              <a:t>n</a:t>
            </a:r>
            <a:r>
              <a:rPr spc="5" dirty="0"/>
              <a:t>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85800" y="1191260"/>
            <a:ext cx="10820401" cy="266739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5"/>
              </a:spcBef>
            </a:pPr>
            <a:endParaRPr sz="1750" dirty="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</a:pPr>
            <a:r>
              <a:rPr sz="3200" b="1" spc="-55" dirty="0">
                <a:latin typeface="Roboto"/>
                <a:cs typeface="Roboto"/>
              </a:rPr>
              <a:t>F</a:t>
            </a:r>
            <a:r>
              <a:rPr sz="3200" b="1" spc="15" dirty="0">
                <a:latin typeface="Roboto"/>
                <a:cs typeface="Roboto"/>
              </a:rPr>
              <a:t>o</a:t>
            </a:r>
            <a:r>
              <a:rPr sz="3200" b="1" spc="-70" dirty="0">
                <a:latin typeface="Roboto"/>
                <a:cs typeface="Roboto"/>
              </a:rPr>
              <a:t>r</a:t>
            </a:r>
            <a:r>
              <a:rPr sz="3200" b="1" spc="-65" dirty="0">
                <a:latin typeface="Roboto"/>
                <a:cs typeface="Roboto"/>
              </a:rPr>
              <a:t>m</a:t>
            </a:r>
            <a:r>
              <a:rPr sz="3200" b="1" spc="-50" dirty="0">
                <a:latin typeface="Roboto"/>
                <a:cs typeface="Roboto"/>
              </a:rPr>
              <a:t>a</a:t>
            </a:r>
            <a:r>
              <a:rPr sz="3200" b="1" spc="-20" dirty="0">
                <a:latin typeface="Roboto"/>
                <a:cs typeface="Roboto"/>
              </a:rPr>
              <a:t>t</a:t>
            </a:r>
            <a:r>
              <a:rPr sz="3200" b="1" spc="-95" dirty="0">
                <a:latin typeface="Roboto"/>
                <a:cs typeface="Roboto"/>
              </a:rPr>
              <a:t> </a:t>
            </a:r>
            <a:r>
              <a:rPr lang="en-IN" sz="3200" b="1" spc="-5" dirty="0">
                <a:latin typeface="Roboto"/>
                <a:cs typeface="Roboto"/>
              </a:rPr>
              <a:t>2: Video</a:t>
            </a:r>
          </a:p>
          <a:p>
            <a:pPr marL="12700">
              <a:lnSpc>
                <a:spcPct val="100000"/>
              </a:lnSpc>
            </a:pPr>
            <a:endParaRPr lang="en-IN" sz="1900" b="1" spc="-5" dirty="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</a:pPr>
            <a:r>
              <a:rPr lang="en-IN" sz="1900" b="1" spc="-5" dirty="0">
                <a:latin typeface="Roboto"/>
                <a:cs typeface="Roboto"/>
              </a:rPr>
              <a:t>Aim : </a:t>
            </a:r>
            <a:r>
              <a:rPr lang="en-IN" sz="1900" spc="-5" dirty="0">
                <a:latin typeface="Roboto"/>
                <a:cs typeface="Roboto"/>
              </a:rPr>
              <a:t>To promote newly launched products </a:t>
            </a:r>
          </a:p>
          <a:p>
            <a:pPr marL="12700">
              <a:lnSpc>
                <a:spcPct val="100000"/>
              </a:lnSpc>
            </a:pPr>
            <a:r>
              <a:rPr lang="en-IN" sz="1900" b="1" spc="-5" dirty="0">
                <a:latin typeface="Roboto"/>
                <a:cs typeface="Roboto"/>
              </a:rPr>
              <a:t>Date: </a:t>
            </a:r>
            <a:r>
              <a:rPr lang="en-IN" sz="1900" spc="-5" dirty="0">
                <a:latin typeface="Roboto"/>
                <a:cs typeface="Roboto"/>
              </a:rPr>
              <a:t>22/08/2023</a:t>
            </a:r>
          </a:p>
          <a:p>
            <a:pPr marL="12700">
              <a:lnSpc>
                <a:spcPct val="100000"/>
              </a:lnSpc>
            </a:pPr>
            <a:r>
              <a:rPr lang="en-IN" sz="1900" b="1" spc="-5" dirty="0">
                <a:latin typeface="Roboto"/>
                <a:cs typeface="Roboto"/>
              </a:rPr>
              <a:t>Idea: </a:t>
            </a:r>
            <a:r>
              <a:rPr lang="en-IN" sz="1900" spc="-5" dirty="0">
                <a:latin typeface="Roboto"/>
                <a:cs typeface="Roboto"/>
              </a:rPr>
              <a:t>Information about the newly launched products  </a:t>
            </a:r>
          </a:p>
          <a:p>
            <a:pPr marL="12700">
              <a:lnSpc>
                <a:spcPct val="100000"/>
              </a:lnSpc>
            </a:pPr>
            <a:endParaRPr lang="en-IN" sz="1900" b="1" spc="-5" dirty="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</a:pPr>
            <a:r>
              <a:rPr lang="en-IN" sz="2800" b="1" spc="-5" dirty="0">
                <a:latin typeface="Roboto"/>
                <a:cs typeface="Roboto"/>
              </a:rPr>
              <a:t>Topic:</a:t>
            </a:r>
            <a:r>
              <a:rPr lang="en-IN" sz="1900" b="1" spc="-5" dirty="0">
                <a:latin typeface="Roboto"/>
                <a:cs typeface="Roboto"/>
              </a:rPr>
              <a:t> </a:t>
            </a:r>
            <a:r>
              <a:rPr lang="en-IN" sz="1900" spc="-5" dirty="0">
                <a:latin typeface="Roboto"/>
                <a:cs typeface="Roboto"/>
              </a:rPr>
              <a:t>This video visualised about different types of products on Wipro  </a:t>
            </a:r>
          </a:p>
        </p:txBody>
      </p:sp>
      <p:pic>
        <p:nvPicPr>
          <p:cNvPr id="4" name="WhatsApp Video 2023-07-28 at 8.19.35 PM">
            <a:hlinkClick r:id="" action="ppaction://media"/>
            <a:extLst>
              <a:ext uri="{FF2B5EF4-FFF2-40B4-BE49-F238E27FC236}">
                <a16:creationId xmlns:a16="http://schemas.microsoft.com/office/drawing/2014/main" id="{AF21E497-1CEF-EC3E-2AB7-78F9E1934F7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 cstate="print"/>
          <a:stretch>
            <a:fillRect/>
          </a:stretch>
        </p:blipFill>
        <p:spPr>
          <a:xfrm>
            <a:off x="2895599" y="3962400"/>
            <a:ext cx="5080127" cy="2667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047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65500" marR="5080" indent="-3352800">
              <a:lnSpc>
                <a:spcPct val="109600"/>
              </a:lnSpc>
              <a:spcBef>
                <a:spcPts val="100"/>
              </a:spcBef>
            </a:pPr>
            <a:r>
              <a:rPr spc="-35" dirty="0"/>
              <a:t>Part </a:t>
            </a:r>
            <a:r>
              <a:rPr spc="-50" dirty="0"/>
              <a:t>4: </a:t>
            </a:r>
            <a:r>
              <a:rPr spc="-45" dirty="0"/>
              <a:t>Content </a:t>
            </a:r>
            <a:r>
              <a:rPr spc="-35" dirty="0"/>
              <a:t>Creation and </a:t>
            </a:r>
            <a:r>
              <a:rPr spc="-30" dirty="0"/>
              <a:t>Curation </a:t>
            </a:r>
            <a:r>
              <a:rPr spc="-55" dirty="0"/>
              <a:t>(Post </a:t>
            </a:r>
            <a:r>
              <a:rPr spc="-40" dirty="0"/>
              <a:t>creations, </a:t>
            </a:r>
            <a:r>
              <a:rPr spc="-35" dirty="0"/>
              <a:t>Designs/Video </a:t>
            </a:r>
            <a:r>
              <a:rPr spc="-40" dirty="0"/>
              <a:t>Editing, </a:t>
            </a:r>
            <a:r>
              <a:rPr spc="-10" dirty="0"/>
              <a:t>Ad </a:t>
            </a:r>
            <a:r>
              <a:rPr spc="-40" dirty="0"/>
              <a:t>Campaigns </a:t>
            </a:r>
            <a:r>
              <a:rPr spc="-30" dirty="0"/>
              <a:t>over Social </a:t>
            </a:r>
            <a:r>
              <a:rPr spc="-459" dirty="0"/>
              <a:t> </a:t>
            </a:r>
            <a:r>
              <a:rPr spc="-55" dirty="0"/>
              <a:t>M</a:t>
            </a:r>
            <a:r>
              <a:rPr dirty="0"/>
              <a:t>e</a:t>
            </a:r>
            <a:r>
              <a:rPr spc="-80" dirty="0"/>
              <a:t>d</a:t>
            </a:r>
            <a:r>
              <a:rPr spc="-10" dirty="0"/>
              <a:t>i</a:t>
            </a:r>
            <a:r>
              <a:rPr spc="-5" dirty="0"/>
              <a:t>a</a:t>
            </a:r>
            <a:r>
              <a:rPr spc="-95" dirty="0"/>
              <a:t> </a:t>
            </a:r>
            <a:r>
              <a:rPr spc="-125" dirty="0"/>
              <a:t>a</a:t>
            </a:r>
            <a:r>
              <a:rPr spc="25" dirty="0"/>
              <a:t>n</a:t>
            </a:r>
            <a:r>
              <a:rPr spc="-5" dirty="0"/>
              <a:t>d</a:t>
            </a:r>
            <a:r>
              <a:rPr spc="-45" dirty="0"/>
              <a:t> </a:t>
            </a:r>
            <a:r>
              <a:rPr spc="-60" dirty="0"/>
              <a:t>E</a:t>
            </a:r>
            <a:r>
              <a:rPr spc="-45" dirty="0"/>
              <a:t>m</a:t>
            </a:r>
            <a:r>
              <a:rPr spc="-125" dirty="0"/>
              <a:t>a</a:t>
            </a:r>
            <a:r>
              <a:rPr spc="-10" dirty="0"/>
              <a:t>i</a:t>
            </a:r>
            <a:r>
              <a:rPr spc="-5" dirty="0"/>
              <a:t>l</a:t>
            </a:r>
            <a:r>
              <a:rPr spc="-80" dirty="0"/>
              <a:t> </a:t>
            </a:r>
            <a:r>
              <a:rPr spc="40" dirty="0"/>
              <a:t>I</a:t>
            </a:r>
            <a:r>
              <a:rPr spc="-80" dirty="0"/>
              <a:t>d</a:t>
            </a:r>
            <a:r>
              <a:rPr dirty="0"/>
              <a:t>e</a:t>
            </a:r>
            <a:r>
              <a:rPr spc="-25" dirty="0"/>
              <a:t>a</a:t>
            </a:r>
            <a:r>
              <a:rPr spc="-65" dirty="0"/>
              <a:t>t</a:t>
            </a:r>
            <a:r>
              <a:rPr spc="-110" dirty="0"/>
              <a:t>i</a:t>
            </a:r>
            <a:r>
              <a:rPr spc="25" dirty="0"/>
              <a:t>o</a:t>
            </a:r>
            <a:r>
              <a:rPr spc="-10" dirty="0"/>
              <a:t>n</a:t>
            </a:r>
            <a:r>
              <a:rPr spc="-140" dirty="0"/>
              <a:t> </a:t>
            </a:r>
            <a:r>
              <a:rPr spc="-25" dirty="0"/>
              <a:t>a</a:t>
            </a:r>
            <a:r>
              <a:rPr spc="-75" dirty="0"/>
              <a:t>n</a:t>
            </a:r>
            <a:r>
              <a:rPr spc="-5" dirty="0"/>
              <a:t>d</a:t>
            </a:r>
            <a:r>
              <a:rPr spc="-45" dirty="0"/>
              <a:t> </a:t>
            </a:r>
            <a:r>
              <a:rPr spc="-10" dirty="0"/>
              <a:t>C</a:t>
            </a:r>
            <a:r>
              <a:rPr spc="30" dirty="0"/>
              <a:t>r</a:t>
            </a:r>
            <a:r>
              <a:rPr dirty="0"/>
              <a:t>e</a:t>
            </a:r>
            <a:r>
              <a:rPr spc="-125" dirty="0"/>
              <a:t>a</a:t>
            </a:r>
            <a:r>
              <a:rPr spc="-65" dirty="0"/>
              <a:t>t</a:t>
            </a:r>
            <a:r>
              <a:rPr spc="-10" dirty="0"/>
              <a:t>i</a:t>
            </a:r>
            <a:r>
              <a:rPr spc="-75" dirty="0"/>
              <a:t>o</a:t>
            </a:r>
            <a:r>
              <a:rPr spc="25" dirty="0"/>
              <a:t>n</a:t>
            </a:r>
            <a:r>
              <a:rPr spc="5" dirty="0"/>
              <a:t>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27815" y="1905000"/>
            <a:ext cx="10666095" cy="243656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5"/>
              </a:spcBef>
            </a:pPr>
            <a:endParaRPr sz="1750" dirty="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</a:pPr>
            <a:r>
              <a:rPr sz="3200" b="1" spc="-55" dirty="0">
                <a:latin typeface="Roboto"/>
                <a:cs typeface="Roboto"/>
              </a:rPr>
              <a:t>F</a:t>
            </a:r>
            <a:r>
              <a:rPr sz="3200" b="1" spc="15" dirty="0">
                <a:latin typeface="Roboto"/>
                <a:cs typeface="Roboto"/>
              </a:rPr>
              <a:t>o</a:t>
            </a:r>
            <a:r>
              <a:rPr sz="3200" b="1" spc="-70" dirty="0">
                <a:latin typeface="Roboto"/>
                <a:cs typeface="Roboto"/>
              </a:rPr>
              <a:t>r</a:t>
            </a:r>
            <a:r>
              <a:rPr sz="3200" b="1" spc="-65" dirty="0">
                <a:latin typeface="Roboto"/>
                <a:cs typeface="Roboto"/>
              </a:rPr>
              <a:t>m</a:t>
            </a:r>
            <a:r>
              <a:rPr sz="3200" b="1" spc="-50" dirty="0">
                <a:latin typeface="Roboto"/>
                <a:cs typeface="Roboto"/>
              </a:rPr>
              <a:t>a</a:t>
            </a:r>
            <a:r>
              <a:rPr sz="3200" b="1" spc="-20" dirty="0">
                <a:latin typeface="Roboto"/>
                <a:cs typeface="Roboto"/>
              </a:rPr>
              <a:t>t</a:t>
            </a:r>
            <a:r>
              <a:rPr sz="3200" b="1" spc="-95" dirty="0">
                <a:latin typeface="Roboto"/>
                <a:cs typeface="Roboto"/>
              </a:rPr>
              <a:t> </a:t>
            </a:r>
            <a:r>
              <a:rPr lang="en-IN" sz="3200" b="1" spc="-5" dirty="0">
                <a:latin typeface="Roboto"/>
                <a:cs typeface="Roboto"/>
              </a:rPr>
              <a:t>3: Creative</a:t>
            </a:r>
          </a:p>
          <a:p>
            <a:pPr marL="12700">
              <a:lnSpc>
                <a:spcPct val="100000"/>
              </a:lnSpc>
            </a:pPr>
            <a:r>
              <a:rPr lang="en-IN" sz="1900" b="1" spc="-5" dirty="0">
                <a:latin typeface="Roboto"/>
                <a:cs typeface="Roboto"/>
              </a:rPr>
              <a:t>Aim : </a:t>
            </a:r>
            <a:r>
              <a:rPr lang="en-IN" sz="1900" spc="-5" dirty="0">
                <a:latin typeface="Roboto"/>
                <a:cs typeface="Roboto"/>
              </a:rPr>
              <a:t>To Awareness on Expiry Dates </a:t>
            </a:r>
          </a:p>
          <a:p>
            <a:pPr marL="12700">
              <a:lnSpc>
                <a:spcPct val="100000"/>
              </a:lnSpc>
            </a:pPr>
            <a:r>
              <a:rPr lang="en-IN" sz="1900" b="1" spc="-5" dirty="0">
                <a:latin typeface="Roboto"/>
                <a:cs typeface="Roboto"/>
              </a:rPr>
              <a:t>Date:</a:t>
            </a:r>
            <a:r>
              <a:rPr lang="en-IN" sz="1900" spc="-5" dirty="0">
                <a:latin typeface="Roboto"/>
                <a:cs typeface="Roboto"/>
              </a:rPr>
              <a:t>23/08/2023</a:t>
            </a:r>
          </a:p>
          <a:p>
            <a:pPr marL="12700">
              <a:lnSpc>
                <a:spcPct val="100000"/>
              </a:lnSpc>
            </a:pPr>
            <a:r>
              <a:rPr lang="en-IN" sz="1900" b="1" spc="-5" dirty="0">
                <a:latin typeface="Roboto"/>
                <a:cs typeface="Roboto"/>
              </a:rPr>
              <a:t>Idea: </a:t>
            </a:r>
            <a:r>
              <a:rPr lang="en-IN" sz="1900" spc="-5" dirty="0">
                <a:latin typeface="Roboto"/>
                <a:cs typeface="Roboto"/>
              </a:rPr>
              <a:t>To create a meme on Expiry Dates</a:t>
            </a:r>
          </a:p>
          <a:p>
            <a:pPr marL="12700">
              <a:lnSpc>
                <a:spcPct val="100000"/>
              </a:lnSpc>
            </a:pPr>
            <a:endParaRPr lang="en-IN" sz="1900" b="1" spc="-5" dirty="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</a:pPr>
            <a:r>
              <a:rPr lang="en-IN" sz="2800" b="1" spc="-5" dirty="0">
                <a:latin typeface="Roboto"/>
                <a:cs typeface="Roboto"/>
              </a:rPr>
              <a:t>Topic : </a:t>
            </a:r>
            <a:r>
              <a:rPr lang="en-IN" sz="2000" spc="-5" dirty="0">
                <a:latin typeface="Roboto"/>
                <a:cs typeface="Roboto"/>
              </a:rPr>
              <a:t>Meme</a:t>
            </a:r>
            <a:endParaRPr lang="en-IN" sz="2800" spc="-5" dirty="0">
              <a:latin typeface="Roboto"/>
              <a:cs typeface="Roboto"/>
            </a:endParaRPr>
          </a:p>
        </p:txBody>
      </p:sp>
      <p:pic>
        <p:nvPicPr>
          <p:cNvPr id="4" name="Picture 3" descr="WhatsApp Image 2023-08-02 at 7.38.52 PM (1).jpe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895600" y="4038600"/>
            <a:ext cx="4495800" cy="2362201"/>
          </a:xfrm>
          <a:prstGeom prst="rect">
            <a:avLst/>
          </a:prstGeom>
        </p:spPr>
      </p:pic>
      <p:pic>
        <p:nvPicPr>
          <p:cNvPr id="5" name="Picture 4" descr="WhatsApp Image 2023-08-02 at 7.38.52 PM.jpe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772400" y="1600200"/>
            <a:ext cx="3516517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040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63600" y="1866900"/>
            <a:ext cx="10914380" cy="34086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421005" algn="ctr">
              <a:lnSpc>
                <a:spcPct val="100000"/>
              </a:lnSpc>
              <a:spcBef>
                <a:spcPts val="100"/>
              </a:spcBef>
            </a:pPr>
            <a:r>
              <a:rPr sz="3900" b="1" spc="-150" dirty="0">
                <a:solidFill>
                  <a:srgbClr val="424242"/>
                </a:solidFill>
                <a:latin typeface="Roboto"/>
                <a:cs typeface="Roboto"/>
              </a:rPr>
              <a:t>I</a:t>
            </a:r>
            <a:r>
              <a:rPr sz="3900" b="1" spc="-204" dirty="0">
                <a:solidFill>
                  <a:srgbClr val="424242"/>
                </a:solidFill>
                <a:latin typeface="Roboto"/>
                <a:cs typeface="Roboto"/>
              </a:rPr>
              <a:t>n</a:t>
            </a:r>
            <a:r>
              <a:rPr sz="3900" b="1" spc="-215" dirty="0">
                <a:solidFill>
                  <a:srgbClr val="424242"/>
                </a:solidFill>
                <a:latin typeface="Roboto"/>
                <a:cs typeface="Roboto"/>
              </a:rPr>
              <a:t>s</a:t>
            </a:r>
            <a:r>
              <a:rPr sz="3900" b="1" spc="-160" dirty="0">
                <a:solidFill>
                  <a:srgbClr val="424242"/>
                </a:solidFill>
                <a:latin typeface="Roboto"/>
                <a:cs typeface="Roboto"/>
              </a:rPr>
              <a:t>t</a:t>
            </a:r>
            <a:r>
              <a:rPr sz="3900" b="1" spc="-200" dirty="0">
                <a:solidFill>
                  <a:srgbClr val="424242"/>
                </a:solidFill>
                <a:latin typeface="Roboto"/>
                <a:cs typeface="Roboto"/>
              </a:rPr>
              <a:t>a</a:t>
            </a:r>
            <a:r>
              <a:rPr sz="3900" b="1" spc="-204" dirty="0">
                <a:solidFill>
                  <a:srgbClr val="424242"/>
                </a:solidFill>
                <a:latin typeface="Roboto"/>
                <a:cs typeface="Roboto"/>
              </a:rPr>
              <a:t>g</a:t>
            </a:r>
            <a:r>
              <a:rPr sz="3900" b="1" spc="-75" dirty="0">
                <a:solidFill>
                  <a:srgbClr val="424242"/>
                </a:solidFill>
                <a:latin typeface="Roboto"/>
                <a:cs typeface="Roboto"/>
              </a:rPr>
              <a:t>r</a:t>
            </a:r>
            <a:r>
              <a:rPr sz="3900" b="1" spc="-200" dirty="0">
                <a:solidFill>
                  <a:srgbClr val="424242"/>
                </a:solidFill>
                <a:latin typeface="Roboto"/>
                <a:cs typeface="Roboto"/>
              </a:rPr>
              <a:t>a</a:t>
            </a:r>
            <a:r>
              <a:rPr sz="3900" b="1" dirty="0">
                <a:solidFill>
                  <a:srgbClr val="424242"/>
                </a:solidFill>
                <a:latin typeface="Roboto"/>
                <a:cs typeface="Roboto"/>
              </a:rPr>
              <a:t>m</a:t>
            </a:r>
            <a:r>
              <a:rPr sz="3900" b="1" spc="-350" dirty="0">
                <a:solidFill>
                  <a:srgbClr val="424242"/>
                </a:solidFill>
                <a:latin typeface="Roboto"/>
                <a:cs typeface="Roboto"/>
              </a:rPr>
              <a:t> </a:t>
            </a:r>
            <a:r>
              <a:rPr sz="3900" b="1" spc="-215" dirty="0">
                <a:solidFill>
                  <a:srgbClr val="424242"/>
                </a:solidFill>
                <a:latin typeface="Roboto"/>
                <a:cs typeface="Roboto"/>
              </a:rPr>
              <a:t>S</a:t>
            </a:r>
            <a:r>
              <a:rPr sz="3900" b="1" spc="-160" dirty="0">
                <a:solidFill>
                  <a:srgbClr val="424242"/>
                </a:solidFill>
                <a:latin typeface="Roboto"/>
                <a:cs typeface="Roboto"/>
              </a:rPr>
              <a:t>t</a:t>
            </a:r>
            <a:r>
              <a:rPr sz="3900" b="1" spc="-210" dirty="0">
                <a:solidFill>
                  <a:srgbClr val="424242"/>
                </a:solidFill>
                <a:latin typeface="Roboto"/>
                <a:cs typeface="Roboto"/>
              </a:rPr>
              <a:t>o</a:t>
            </a:r>
            <a:r>
              <a:rPr sz="3900" b="1" spc="-75" dirty="0">
                <a:solidFill>
                  <a:srgbClr val="424242"/>
                </a:solidFill>
                <a:latin typeface="Roboto"/>
                <a:cs typeface="Roboto"/>
              </a:rPr>
              <a:t>r</a:t>
            </a:r>
            <a:r>
              <a:rPr sz="3900" b="1" spc="-35" dirty="0">
                <a:solidFill>
                  <a:srgbClr val="424242"/>
                </a:solidFill>
                <a:latin typeface="Roboto"/>
                <a:cs typeface="Roboto"/>
              </a:rPr>
              <a:t>y</a:t>
            </a:r>
            <a:endParaRPr sz="3900">
              <a:latin typeface="Roboto"/>
              <a:cs typeface="Roboto"/>
            </a:endParaRPr>
          </a:p>
          <a:p>
            <a:pPr marL="12700" marR="5080">
              <a:lnSpc>
                <a:spcPct val="112700"/>
              </a:lnSpc>
              <a:spcBef>
                <a:spcPts val="3560"/>
              </a:spcBef>
            </a:pPr>
            <a:r>
              <a:rPr sz="1700" spc="-25" dirty="0">
                <a:solidFill>
                  <a:srgbClr val="0D0F1A"/>
                </a:solidFill>
                <a:latin typeface="Roboto"/>
                <a:cs typeface="Roboto"/>
              </a:rPr>
              <a:t>Utilize</a:t>
            </a:r>
            <a:r>
              <a:rPr sz="1700" spc="80" dirty="0">
                <a:solidFill>
                  <a:srgbClr val="0D0F1A"/>
                </a:solidFill>
                <a:latin typeface="Roboto"/>
                <a:cs typeface="Roboto"/>
              </a:rPr>
              <a:t> </a:t>
            </a:r>
            <a:r>
              <a:rPr sz="1700" spc="-15" dirty="0">
                <a:solidFill>
                  <a:srgbClr val="0D0F1A"/>
                </a:solidFill>
                <a:latin typeface="Roboto"/>
                <a:cs typeface="Roboto"/>
              </a:rPr>
              <a:t>the </a:t>
            </a:r>
            <a:r>
              <a:rPr sz="1700" spc="-20" dirty="0">
                <a:solidFill>
                  <a:srgbClr val="0D0F1A"/>
                </a:solidFill>
                <a:latin typeface="Roboto"/>
                <a:cs typeface="Roboto"/>
              </a:rPr>
              <a:t>Stories</a:t>
            </a:r>
            <a:r>
              <a:rPr sz="1700" spc="5" dirty="0">
                <a:solidFill>
                  <a:srgbClr val="0D0F1A"/>
                </a:solidFill>
                <a:latin typeface="Roboto"/>
                <a:cs typeface="Roboto"/>
              </a:rPr>
              <a:t> </a:t>
            </a:r>
            <a:r>
              <a:rPr sz="1700" spc="-20" dirty="0">
                <a:solidFill>
                  <a:srgbClr val="0D0F1A"/>
                </a:solidFill>
                <a:latin typeface="Roboto"/>
                <a:cs typeface="Roboto"/>
              </a:rPr>
              <a:t>feature</a:t>
            </a:r>
            <a:r>
              <a:rPr sz="1700" spc="-15" dirty="0">
                <a:solidFill>
                  <a:srgbClr val="0D0F1A"/>
                </a:solidFill>
                <a:latin typeface="Roboto"/>
                <a:cs typeface="Roboto"/>
              </a:rPr>
              <a:t> </a:t>
            </a:r>
            <a:r>
              <a:rPr sz="1700" dirty="0">
                <a:solidFill>
                  <a:srgbClr val="0D0F1A"/>
                </a:solidFill>
                <a:latin typeface="Roboto"/>
                <a:cs typeface="Roboto"/>
              </a:rPr>
              <a:t>on</a:t>
            </a:r>
            <a:r>
              <a:rPr sz="1700" spc="45" dirty="0">
                <a:solidFill>
                  <a:srgbClr val="0D0F1A"/>
                </a:solidFill>
                <a:latin typeface="Roboto"/>
                <a:cs typeface="Roboto"/>
              </a:rPr>
              <a:t> </a:t>
            </a:r>
            <a:r>
              <a:rPr sz="1700" spc="-20" dirty="0">
                <a:solidFill>
                  <a:srgbClr val="0D0F1A"/>
                </a:solidFill>
                <a:latin typeface="Roboto"/>
                <a:cs typeface="Roboto"/>
              </a:rPr>
              <a:t>Instagram</a:t>
            </a:r>
            <a:r>
              <a:rPr sz="1700" spc="-10" dirty="0">
                <a:solidFill>
                  <a:srgbClr val="0D0F1A"/>
                </a:solidFill>
                <a:latin typeface="Roboto"/>
                <a:cs typeface="Roboto"/>
              </a:rPr>
              <a:t> </a:t>
            </a:r>
            <a:r>
              <a:rPr sz="1700" spc="-20" dirty="0">
                <a:solidFill>
                  <a:srgbClr val="0D0F1A"/>
                </a:solidFill>
                <a:latin typeface="Roboto"/>
                <a:cs typeface="Roboto"/>
              </a:rPr>
              <a:t>for</a:t>
            </a:r>
            <a:r>
              <a:rPr sz="1700" spc="10" dirty="0">
                <a:solidFill>
                  <a:srgbClr val="0D0F1A"/>
                </a:solidFill>
                <a:latin typeface="Roboto"/>
                <a:cs typeface="Roboto"/>
              </a:rPr>
              <a:t> </a:t>
            </a:r>
            <a:r>
              <a:rPr sz="1700" spc="-10" dirty="0">
                <a:solidFill>
                  <a:srgbClr val="0D0F1A"/>
                </a:solidFill>
                <a:latin typeface="Roboto"/>
                <a:cs typeface="Roboto"/>
              </a:rPr>
              <a:t>three</a:t>
            </a:r>
            <a:r>
              <a:rPr sz="1700" spc="-20" dirty="0">
                <a:solidFill>
                  <a:srgbClr val="0D0F1A"/>
                </a:solidFill>
                <a:latin typeface="Roboto"/>
                <a:cs typeface="Roboto"/>
              </a:rPr>
              <a:t> </a:t>
            </a:r>
            <a:r>
              <a:rPr sz="1700" spc="-15" dirty="0">
                <a:solidFill>
                  <a:srgbClr val="0D0F1A"/>
                </a:solidFill>
                <a:latin typeface="Roboto"/>
                <a:cs typeface="Roboto"/>
              </a:rPr>
              <a:t>consecutive days.</a:t>
            </a:r>
            <a:r>
              <a:rPr sz="1700" spc="-70" dirty="0">
                <a:solidFill>
                  <a:srgbClr val="0D0F1A"/>
                </a:solidFill>
                <a:latin typeface="Roboto"/>
                <a:cs typeface="Roboto"/>
              </a:rPr>
              <a:t> </a:t>
            </a:r>
            <a:r>
              <a:rPr sz="1700" spc="-10" dirty="0">
                <a:solidFill>
                  <a:srgbClr val="0D0F1A"/>
                </a:solidFill>
                <a:latin typeface="Roboto"/>
                <a:cs typeface="Roboto"/>
              </a:rPr>
              <a:t>Share</a:t>
            </a:r>
            <a:r>
              <a:rPr sz="1700" spc="-20" dirty="0">
                <a:solidFill>
                  <a:srgbClr val="0D0F1A"/>
                </a:solidFill>
                <a:latin typeface="Roboto"/>
                <a:cs typeface="Roboto"/>
              </a:rPr>
              <a:t> </a:t>
            </a:r>
            <a:r>
              <a:rPr sz="1700" spc="-50" dirty="0">
                <a:solidFill>
                  <a:srgbClr val="0D0F1A"/>
                </a:solidFill>
                <a:latin typeface="Roboto"/>
                <a:cs typeface="Roboto"/>
              </a:rPr>
              <a:t>behind-the-scenes</a:t>
            </a:r>
            <a:r>
              <a:rPr sz="1700" spc="10" dirty="0">
                <a:solidFill>
                  <a:srgbClr val="0D0F1A"/>
                </a:solidFill>
                <a:latin typeface="Roboto"/>
                <a:cs typeface="Roboto"/>
              </a:rPr>
              <a:t> </a:t>
            </a:r>
            <a:r>
              <a:rPr sz="1700" spc="-10" dirty="0">
                <a:solidFill>
                  <a:srgbClr val="0D0F1A"/>
                </a:solidFill>
                <a:latin typeface="Roboto"/>
                <a:cs typeface="Roboto"/>
              </a:rPr>
              <a:t>glimpses,</a:t>
            </a:r>
            <a:r>
              <a:rPr sz="1700" spc="-55" dirty="0">
                <a:solidFill>
                  <a:srgbClr val="0D0F1A"/>
                </a:solidFill>
                <a:latin typeface="Roboto"/>
                <a:cs typeface="Roboto"/>
              </a:rPr>
              <a:t> </a:t>
            </a:r>
            <a:r>
              <a:rPr sz="1700" dirty="0">
                <a:solidFill>
                  <a:srgbClr val="0D0F1A"/>
                </a:solidFill>
                <a:latin typeface="Roboto"/>
                <a:cs typeface="Roboto"/>
              </a:rPr>
              <a:t>polls, </a:t>
            </a:r>
            <a:r>
              <a:rPr sz="1700" spc="5" dirty="0">
                <a:solidFill>
                  <a:srgbClr val="0D0F1A"/>
                </a:solidFill>
                <a:latin typeface="Roboto"/>
                <a:cs typeface="Roboto"/>
              </a:rPr>
              <a:t> </a:t>
            </a:r>
            <a:r>
              <a:rPr sz="1700" spc="-10" dirty="0">
                <a:solidFill>
                  <a:srgbClr val="0D0F1A"/>
                </a:solidFill>
                <a:latin typeface="Roboto"/>
                <a:cs typeface="Roboto"/>
              </a:rPr>
              <a:t>quizzes, </a:t>
            </a:r>
            <a:r>
              <a:rPr sz="1700" spc="5" dirty="0">
                <a:solidFill>
                  <a:srgbClr val="0D0F1A"/>
                </a:solidFill>
                <a:latin typeface="Roboto"/>
                <a:cs typeface="Roboto"/>
              </a:rPr>
              <a:t>or </a:t>
            </a:r>
            <a:r>
              <a:rPr sz="1700" dirty="0">
                <a:solidFill>
                  <a:srgbClr val="0D0F1A"/>
                </a:solidFill>
                <a:latin typeface="Roboto"/>
                <a:cs typeface="Roboto"/>
              </a:rPr>
              <a:t>sneak </a:t>
            </a:r>
            <a:r>
              <a:rPr sz="1700" spc="10" dirty="0">
                <a:solidFill>
                  <a:srgbClr val="0D0F1A"/>
                </a:solidFill>
                <a:latin typeface="Roboto"/>
                <a:cs typeface="Roboto"/>
              </a:rPr>
              <a:t>peeks </a:t>
            </a:r>
            <a:r>
              <a:rPr sz="1700" spc="-25" dirty="0">
                <a:solidFill>
                  <a:srgbClr val="0D0F1A"/>
                </a:solidFill>
                <a:latin typeface="Roboto"/>
                <a:cs typeface="Roboto"/>
              </a:rPr>
              <a:t>etc </a:t>
            </a:r>
            <a:r>
              <a:rPr sz="1700" spc="10" dirty="0">
                <a:solidFill>
                  <a:srgbClr val="0D0F1A"/>
                </a:solidFill>
                <a:latin typeface="Roboto"/>
                <a:cs typeface="Roboto"/>
              </a:rPr>
              <a:t>to </a:t>
            </a:r>
            <a:r>
              <a:rPr sz="1700" spc="-10" dirty="0">
                <a:solidFill>
                  <a:srgbClr val="0D0F1A"/>
                </a:solidFill>
                <a:latin typeface="Roboto"/>
                <a:cs typeface="Roboto"/>
              </a:rPr>
              <a:t>encourage audience participation. </a:t>
            </a:r>
            <a:r>
              <a:rPr sz="1700" spc="-5" dirty="0">
                <a:solidFill>
                  <a:srgbClr val="0D0F1A"/>
                </a:solidFill>
                <a:latin typeface="Roboto"/>
                <a:cs typeface="Roboto"/>
              </a:rPr>
              <a:t>Once uploaded </a:t>
            </a:r>
            <a:r>
              <a:rPr sz="1700" spc="-20" dirty="0">
                <a:solidFill>
                  <a:srgbClr val="0D0F1A"/>
                </a:solidFill>
                <a:latin typeface="Roboto"/>
                <a:cs typeface="Roboto"/>
              </a:rPr>
              <a:t>use </a:t>
            </a:r>
            <a:r>
              <a:rPr sz="1700" spc="-15" dirty="0">
                <a:solidFill>
                  <a:srgbClr val="0D0F1A"/>
                </a:solidFill>
                <a:latin typeface="Roboto"/>
                <a:cs typeface="Roboto"/>
              </a:rPr>
              <a:t>the </a:t>
            </a:r>
            <a:r>
              <a:rPr sz="1700" spc="-40" dirty="0">
                <a:solidFill>
                  <a:srgbClr val="0D0F1A"/>
                </a:solidFill>
                <a:latin typeface="Roboto"/>
                <a:cs typeface="Roboto"/>
              </a:rPr>
              <a:t>story </a:t>
            </a:r>
            <a:r>
              <a:rPr sz="1700" spc="-20" dirty="0">
                <a:solidFill>
                  <a:srgbClr val="0D0F1A"/>
                </a:solidFill>
                <a:latin typeface="Roboto"/>
                <a:cs typeface="Roboto"/>
              </a:rPr>
              <a:t>highlight </a:t>
            </a:r>
            <a:r>
              <a:rPr sz="1700" spc="-5" dirty="0">
                <a:solidFill>
                  <a:srgbClr val="0D0F1A"/>
                </a:solidFill>
                <a:latin typeface="Roboto"/>
                <a:cs typeface="Roboto"/>
              </a:rPr>
              <a:t>feature </a:t>
            </a:r>
            <a:r>
              <a:rPr sz="1700" dirty="0">
                <a:solidFill>
                  <a:srgbClr val="0D0F1A"/>
                </a:solidFill>
                <a:latin typeface="Roboto"/>
                <a:cs typeface="Roboto"/>
              </a:rPr>
              <a:t>on </a:t>
            </a:r>
            <a:r>
              <a:rPr sz="1700" spc="-409" dirty="0">
                <a:solidFill>
                  <a:srgbClr val="0D0F1A"/>
                </a:solidFill>
                <a:latin typeface="Roboto"/>
                <a:cs typeface="Roboto"/>
              </a:rPr>
              <a:t> </a:t>
            </a:r>
            <a:r>
              <a:rPr sz="1700" spc="-20" dirty="0">
                <a:solidFill>
                  <a:srgbClr val="0D0F1A"/>
                </a:solidFill>
                <a:latin typeface="Roboto"/>
                <a:cs typeface="Roboto"/>
              </a:rPr>
              <a:t>Instagram</a:t>
            </a:r>
            <a:r>
              <a:rPr sz="1700" spc="-15" dirty="0">
                <a:solidFill>
                  <a:srgbClr val="0D0F1A"/>
                </a:solidFill>
                <a:latin typeface="Roboto"/>
                <a:cs typeface="Roboto"/>
              </a:rPr>
              <a:t> </a:t>
            </a:r>
            <a:r>
              <a:rPr sz="1700" spc="-5" dirty="0">
                <a:solidFill>
                  <a:srgbClr val="0D0F1A"/>
                </a:solidFill>
                <a:latin typeface="Roboto"/>
                <a:cs typeface="Roboto"/>
              </a:rPr>
              <a:t>and</a:t>
            </a:r>
            <a:r>
              <a:rPr sz="1700" spc="15" dirty="0">
                <a:solidFill>
                  <a:srgbClr val="0D0F1A"/>
                </a:solidFill>
                <a:latin typeface="Roboto"/>
                <a:cs typeface="Roboto"/>
              </a:rPr>
              <a:t> </a:t>
            </a:r>
            <a:r>
              <a:rPr sz="1700" spc="-20" dirty="0">
                <a:solidFill>
                  <a:srgbClr val="0D0F1A"/>
                </a:solidFill>
                <a:latin typeface="Roboto"/>
                <a:cs typeface="Roboto"/>
              </a:rPr>
              <a:t>save</a:t>
            </a:r>
            <a:r>
              <a:rPr sz="1700" spc="-25" dirty="0">
                <a:solidFill>
                  <a:srgbClr val="0D0F1A"/>
                </a:solidFill>
                <a:latin typeface="Roboto"/>
                <a:cs typeface="Roboto"/>
              </a:rPr>
              <a:t> </a:t>
            </a:r>
            <a:r>
              <a:rPr sz="1700" spc="-15" dirty="0">
                <a:solidFill>
                  <a:srgbClr val="0D0F1A"/>
                </a:solidFill>
                <a:latin typeface="Roboto"/>
                <a:cs typeface="Roboto"/>
              </a:rPr>
              <a:t>the</a:t>
            </a:r>
            <a:r>
              <a:rPr sz="1700" spc="-25" dirty="0">
                <a:solidFill>
                  <a:srgbClr val="0D0F1A"/>
                </a:solidFill>
                <a:latin typeface="Roboto"/>
                <a:cs typeface="Roboto"/>
              </a:rPr>
              <a:t> </a:t>
            </a:r>
            <a:r>
              <a:rPr sz="1700" spc="-5" dirty="0">
                <a:solidFill>
                  <a:srgbClr val="0D0F1A"/>
                </a:solidFill>
                <a:latin typeface="Roboto"/>
                <a:cs typeface="Roboto"/>
              </a:rPr>
              <a:t>3</a:t>
            </a:r>
            <a:r>
              <a:rPr sz="1700" spc="20" dirty="0">
                <a:solidFill>
                  <a:srgbClr val="0D0F1A"/>
                </a:solidFill>
                <a:latin typeface="Roboto"/>
                <a:cs typeface="Roboto"/>
              </a:rPr>
              <a:t> </a:t>
            </a:r>
            <a:r>
              <a:rPr sz="1700" spc="-20" dirty="0">
                <a:solidFill>
                  <a:srgbClr val="0D0F1A"/>
                </a:solidFill>
                <a:latin typeface="Roboto"/>
                <a:cs typeface="Roboto"/>
              </a:rPr>
              <a:t>story</a:t>
            </a:r>
            <a:r>
              <a:rPr sz="1700" spc="-30" dirty="0">
                <a:solidFill>
                  <a:srgbClr val="0D0F1A"/>
                </a:solidFill>
                <a:latin typeface="Roboto"/>
                <a:cs typeface="Roboto"/>
              </a:rPr>
              <a:t> </a:t>
            </a:r>
            <a:r>
              <a:rPr sz="1700" spc="-35" dirty="0">
                <a:solidFill>
                  <a:srgbClr val="0D0F1A"/>
                </a:solidFill>
                <a:latin typeface="Roboto"/>
                <a:cs typeface="Roboto"/>
              </a:rPr>
              <a:t>with</a:t>
            </a:r>
            <a:r>
              <a:rPr sz="1700" spc="40" dirty="0">
                <a:solidFill>
                  <a:srgbClr val="0D0F1A"/>
                </a:solidFill>
                <a:latin typeface="Roboto"/>
                <a:cs typeface="Roboto"/>
              </a:rPr>
              <a:t> </a:t>
            </a:r>
            <a:r>
              <a:rPr sz="1700" spc="-35" dirty="0">
                <a:solidFill>
                  <a:srgbClr val="0D0F1A"/>
                </a:solidFill>
                <a:latin typeface="Roboto"/>
                <a:cs typeface="Roboto"/>
              </a:rPr>
              <a:t>an</a:t>
            </a:r>
            <a:r>
              <a:rPr sz="1700" spc="40" dirty="0">
                <a:solidFill>
                  <a:srgbClr val="0D0F1A"/>
                </a:solidFill>
                <a:latin typeface="Roboto"/>
                <a:cs typeface="Roboto"/>
              </a:rPr>
              <a:t> </a:t>
            </a:r>
            <a:r>
              <a:rPr sz="1700" spc="-15" dirty="0">
                <a:solidFill>
                  <a:srgbClr val="0D0F1A"/>
                </a:solidFill>
                <a:latin typeface="Roboto"/>
                <a:cs typeface="Roboto"/>
              </a:rPr>
              <a:t>appropriate</a:t>
            </a:r>
            <a:r>
              <a:rPr sz="1700" spc="-25" dirty="0">
                <a:solidFill>
                  <a:srgbClr val="0D0F1A"/>
                </a:solidFill>
                <a:latin typeface="Roboto"/>
                <a:cs typeface="Roboto"/>
              </a:rPr>
              <a:t> </a:t>
            </a:r>
            <a:r>
              <a:rPr sz="1700" dirty="0">
                <a:solidFill>
                  <a:srgbClr val="0D0F1A"/>
                </a:solidFill>
                <a:latin typeface="Roboto"/>
                <a:cs typeface="Roboto"/>
              </a:rPr>
              <a:t>name</a:t>
            </a:r>
            <a:r>
              <a:rPr sz="1700" spc="-25" dirty="0">
                <a:solidFill>
                  <a:srgbClr val="0D0F1A"/>
                </a:solidFill>
                <a:latin typeface="Roboto"/>
                <a:cs typeface="Roboto"/>
              </a:rPr>
              <a:t> </a:t>
            </a:r>
            <a:r>
              <a:rPr sz="1700" spc="15" dirty="0">
                <a:solidFill>
                  <a:srgbClr val="0D0F1A"/>
                </a:solidFill>
                <a:latin typeface="Roboto"/>
                <a:cs typeface="Roboto"/>
              </a:rPr>
              <a:t>for</a:t>
            </a:r>
            <a:r>
              <a:rPr sz="1700" spc="-100" dirty="0">
                <a:solidFill>
                  <a:srgbClr val="0D0F1A"/>
                </a:solidFill>
                <a:latin typeface="Roboto"/>
                <a:cs typeface="Roboto"/>
              </a:rPr>
              <a:t> </a:t>
            </a:r>
            <a:r>
              <a:rPr sz="1700" dirty="0">
                <a:solidFill>
                  <a:srgbClr val="0D0F1A"/>
                </a:solidFill>
                <a:latin typeface="Roboto"/>
                <a:cs typeface="Roboto"/>
              </a:rPr>
              <a:t>each.</a:t>
            </a:r>
            <a:endParaRPr sz="1700">
              <a:latin typeface="Roboto"/>
              <a:cs typeface="Roboto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10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</a:pPr>
            <a:r>
              <a:rPr sz="1700" b="1" spc="-15" dirty="0">
                <a:solidFill>
                  <a:srgbClr val="0D0F1A"/>
                </a:solidFill>
                <a:latin typeface="Roboto"/>
                <a:cs typeface="Roboto"/>
              </a:rPr>
              <a:t>Note:</a:t>
            </a:r>
            <a:endParaRPr sz="1700">
              <a:latin typeface="Roboto"/>
              <a:cs typeface="Roboto"/>
            </a:endParaRPr>
          </a:p>
          <a:p>
            <a:pPr marL="12700" marR="177800" algn="just">
              <a:lnSpc>
                <a:spcPct val="112700"/>
              </a:lnSpc>
            </a:pPr>
            <a:r>
              <a:rPr sz="1700" spc="-5" dirty="0">
                <a:solidFill>
                  <a:srgbClr val="0D0F1A"/>
                </a:solidFill>
                <a:latin typeface="Roboto"/>
                <a:cs typeface="Roboto"/>
              </a:rPr>
              <a:t>Once </a:t>
            </a:r>
            <a:r>
              <a:rPr sz="1700" dirty="0">
                <a:solidFill>
                  <a:srgbClr val="0D0F1A"/>
                </a:solidFill>
                <a:latin typeface="Roboto"/>
                <a:cs typeface="Roboto"/>
              </a:rPr>
              <a:t>done </a:t>
            </a:r>
            <a:r>
              <a:rPr sz="1700" spc="-5" dirty="0">
                <a:solidFill>
                  <a:srgbClr val="0D0F1A"/>
                </a:solidFill>
                <a:latin typeface="Roboto"/>
                <a:cs typeface="Roboto"/>
              </a:rPr>
              <a:t>monitor </a:t>
            </a:r>
            <a:r>
              <a:rPr sz="1700" spc="-15" dirty="0">
                <a:solidFill>
                  <a:srgbClr val="0D0F1A"/>
                </a:solidFill>
                <a:latin typeface="Roboto"/>
                <a:cs typeface="Roboto"/>
              </a:rPr>
              <a:t>the </a:t>
            </a:r>
            <a:r>
              <a:rPr sz="1700" dirty="0">
                <a:solidFill>
                  <a:srgbClr val="0D0F1A"/>
                </a:solidFill>
                <a:latin typeface="Roboto"/>
                <a:cs typeface="Roboto"/>
              </a:rPr>
              <a:t>performance </a:t>
            </a:r>
            <a:r>
              <a:rPr sz="1700" spc="-20" dirty="0">
                <a:solidFill>
                  <a:srgbClr val="0D0F1A"/>
                </a:solidFill>
                <a:latin typeface="Roboto"/>
                <a:cs typeface="Roboto"/>
              </a:rPr>
              <a:t>of </a:t>
            </a:r>
            <a:r>
              <a:rPr sz="1700" spc="-15" dirty="0">
                <a:solidFill>
                  <a:srgbClr val="0D0F1A"/>
                </a:solidFill>
                <a:latin typeface="Roboto"/>
                <a:cs typeface="Roboto"/>
              </a:rPr>
              <a:t>the </a:t>
            </a:r>
            <a:r>
              <a:rPr sz="1700" spc="-25" dirty="0">
                <a:solidFill>
                  <a:srgbClr val="0D0F1A"/>
                </a:solidFill>
                <a:latin typeface="Roboto"/>
                <a:cs typeface="Roboto"/>
              </a:rPr>
              <a:t>posts </a:t>
            </a:r>
            <a:r>
              <a:rPr sz="1700" spc="-5" dirty="0">
                <a:solidFill>
                  <a:srgbClr val="0D0F1A"/>
                </a:solidFill>
                <a:latin typeface="Roboto"/>
                <a:cs typeface="Roboto"/>
              </a:rPr>
              <a:t>and </a:t>
            </a:r>
            <a:r>
              <a:rPr sz="1700" spc="-20" dirty="0">
                <a:solidFill>
                  <a:srgbClr val="0D0F1A"/>
                </a:solidFill>
                <a:latin typeface="Roboto"/>
                <a:cs typeface="Roboto"/>
              </a:rPr>
              <a:t>Stories </a:t>
            </a:r>
            <a:r>
              <a:rPr sz="1700" spc="-15" dirty="0">
                <a:solidFill>
                  <a:srgbClr val="0D0F1A"/>
                </a:solidFill>
                <a:latin typeface="Roboto"/>
                <a:cs typeface="Roboto"/>
              </a:rPr>
              <a:t>using the </a:t>
            </a:r>
            <a:r>
              <a:rPr sz="1700" spc="-25" dirty="0">
                <a:solidFill>
                  <a:srgbClr val="0D0F1A"/>
                </a:solidFill>
                <a:latin typeface="Roboto"/>
                <a:cs typeface="Roboto"/>
              </a:rPr>
              <a:t>insight </a:t>
            </a:r>
            <a:r>
              <a:rPr sz="1700" spc="-10" dirty="0">
                <a:solidFill>
                  <a:srgbClr val="0D0F1A"/>
                </a:solidFill>
                <a:latin typeface="Roboto"/>
                <a:cs typeface="Roboto"/>
              </a:rPr>
              <a:t>tool </a:t>
            </a:r>
            <a:r>
              <a:rPr sz="1700" spc="-5" dirty="0">
                <a:solidFill>
                  <a:srgbClr val="0D0F1A"/>
                </a:solidFill>
                <a:latin typeface="Roboto"/>
                <a:cs typeface="Roboto"/>
              </a:rPr>
              <a:t>and </a:t>
            </a:r>
            <a:r>
              <a:rPr sz="1700" spc="-25" dirty="0">
                <a:solidFill>
                  <a:srgbClr val="0D0F1A"/>
                </a:solidFill>
                <a:latin typeface="Roboto"/>
                <a:cs typeface="Roboto"/>
              </a:rPr>
              <a:t>analyze </a:t>
            </a:r>
            <a:r>
              <a:rPr sz="1700" spc="-15" dirty="0">
                <a:solidFill>
                  <a:srgbClr val="0D0F1A"/>
                </a:solidFill>
                <a:latin typeface="Roboto"/>
                <a:cs typeface="Roboto"/>
              </a:rPr>
              <a:t>the </a:t>
            </a:r>
            <a:r>
              <a:rPr sz="1700" spc="-10" dirty="0">
                <a:solidFill>
                  <a:srgbClr val="0D0F1A"/>
                </a:solidFill>
                <a:latin typeface="Roboto"/>
                <a:cs typeface="Roboto"/>
              </a:rPr>
              <a:t>engagement </a:t>
            </a:r>
            <a:r>
              <a:rPr sz="1700" spc="-5" dirty="0">
                <a:solidFill>
                  <a:srgbClr val="0D0F1A"/>
                </a:solidFill>
                <a:latin typeface="Roboto"/>
                <a:cs typeface="Roboto"/>
              </a:rPr>
              <a:t> </a:t>
            </a:r>
            <a:r>
              <a:rPr sz="1700" spc="-15" dirty="0">
                <a:solidFill>
                  <a:srgbClr val="0D0F1A"/>
                </a:solidFill>
                <a:latin typeface="Roboto"/>
                <a:cs typeface="Roboto"/>
              </a:rPr>
              <a:t>metrics </a:t>
            </a:r>
            <a:r>
              <a:rPr sz="1700" dirty="0">
                <a:solidFill>
                  <a:srgbClr val="0D0F1A"/>
                </a:solidFill>
                <a:latin typeface="Roboto"/>
                <a:cs typeface="Roboto"/>
              </a:rPr>
              <a:t>(likes, </a:t>
            </a:r>
            <a:r>
              <a:rPr sz="1700" spc="-10" dirty="0">
                <a:solidFill>
                  <a:srgbClr val="0D0F1A"/>
                </a:solidFill>
                <a:latin typeface="Roboto"/>
                <a:cs typeface="Roboto"/>
              </a:rPr>
              <a:t>comments, </a:t>
            </a:r>
            <a:r>
              <a:rPr sz="1700" spc="-15" dirty="0">
                <a:solidFill>
                  <a:srgbClr val="0D0F1A"/>
                </a:solidFill>
                <a:latin typeface="Roboto"/>
                <a:cs typeface="Roboto"/>
              </a:rPr>
              <a:t>shares, </a:t>
            </a:r>
            <a:r>
              <a:rPr sz="1700" spc="-10" dirty="0">
                <a:solidFill>
                  <a:srgbClr val="0D0F1A"/>
                </a:solidFill>
                <a:latin typeface="Roboto"/>
                <a:cs typeface="Roboto"/>
              </a:rPr>
              <a:t>impressions, </a:t>
            </a:r>
            <a:r>
              <a:rPr sz="1700" dirty="0">
                <a:solidFill>
                  <a:srgbClr val="0D0F1A"/>
                </a:solidFill>
                <a:latin typeface="Roboto"/>
                <a:cs typeface="Roboto"/>
              </a:rPr>
              <a:t>etc.). </a:t>
            </a:r>
            <a:r>
              <a:rPr sz="1700" spc="-25" dirty="0">
                <a:solidFill>
                  <a:srgbClr val="0D0F1A"/>
                </a:solidFill>
                <a:latin typeface="Roboto"/>
                <a:cs typeface="Roboto"/>
              </a:rPr>
              <a:t>Based </a:t>
            </a:r>
            <a:r>
              <a:rPr sz="1700" dirty="0">
                <a:solidFill>
                  <a:srgbClr val="0D0F1A"/>
                </a:solidFill>
                <a:latin typeface="Roboto"/>
                <a:cs typeface="Roboto"/>
              </a:rPr>
              <a:t>on </a:t>
            </a:r>
            <a:r>
              <a:rPr sz="1700" spc="-45" dirty="0">
                <a:solidFill>
                  <a:srgbClr val="0D0F1A"/>
                </a:solidFill>
                <a:latin typeface="Roboto"/>
                <a:cs typeface="Roboto"/>
              </a:rPr>
              <a:t>the </a:t>
            </a:r>
            <a:r>
              <a:rPr sz="1700" spc="-30" dirty="0">
                <a:solidFill>
                  <a:srgbClr val="0D0F1A"/>
                </a:solidFill>
                <a:latin typeface="Roboto"/>
                <a:cs typeface="Roboto"/>
              </a:rPr>
              <a:t>analysis, </a:t>
            </a:r>
            <a:r>
              <a:rPr sz="1700" spc="-25" dirty="0">
                <a:solidFill>
                  <a:srgbClr val="0D0F1A"/>
                </a:solidFill>
                <a:latin typeface="Roboto"/>
                <a:cs typeface="Roboto"/>
              </a:rPr>
              <a:t>mention </a:t>
            </a:r>
            <a:r>
              <a:rPr sz="1700" spc="-15" dirty="0">
                <a:solidFill>
                  <a:srgbClr val="0D0F1A"/>
                </a:solidFill>
                <a:latin typeface="Roboto"/>
                <a:cs typeface="Roboto"/>
              </a:rPr>
              <a:t>the </a:t>
            </a:r>
            <a:r>
              <a:rPr sz="1700" spc="-20" dirty="0">
                <a:solidFill>
                  <a:srgbClr val="0D0F1A"/>
                </a:solidFill>
                <a:latin typeface="Roboto"/>
                <a:cs typeface="Roboto"/>
              </a:rPr>
              <a:t>strategies </a:t>
            </a:r>
            <a:r>
              <a:rPr sz="1700" spc="-5" dirty="0">
                <a:solidFill>
                  <a:srgbClr val="0D0F1A"/>
                </a:solidFill>
                <a:latin typeface="Roboto"/>
                <a:cs typeface="Roboto"/>
              </a:rPr>
              <a:t>and </a:t>
            </a:r>
            <a:r>
              <a:rPr sz="1700" spc="-15" dirty="0">
                <a:solidFill>
                  <a:srgbClr val="0D0F1A"/>
                </a:solidFill>
                <a:latin typeface="Roboto"/>
                <a:cs typeface="Roboto"/>
              </a:rPr>
              <a:t>areas </a:t>
            </a:r>
            <a:r>
              <a:rPr sz="1700" spc="15" dirty="0">
                <a:solidFill>
                  <a:srgbClr val="0D0F1A"/>
                </a:solidFill>
                <a:latin typeface="Roboto"/>
                <a:cs typeface="Roboto"/>
              </a:rPr>
              <a:t>for </a:t>
            </a:r>
            <a:r>
              <a:rPr sz="1700" spc="20" dirty="0">
                <a:solidFill>
                  <a:srgbClr val="0D0F1A"/>
                </a:solidFill>
                <a:latin typeface="Roboto"/>
                <a:cs typeface="Roboto"/>
              </a:rPr>
              <a:t> </a:t>
            </a:r>
            <a:r>
              <a:rPr sz="1700" spc="-15" dirty="0">
                <a:solidFill>
                  <a:srgbClr val="0D0F1A"/>
                </a:solidFill>
                <a:latin typeface="Roboto"/>
                <a:cs typeface="Roboto"/>
              </a:rPr>
              <a:t>improvement.</a:t>
            </a:r>
            <a:endParaRPr sz="1700">
              <a:latin typeface="Roboto"/>
              <a:cs typeface="Roboto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65500" marR="5080" indent="-3352800">
              <a:lnSpc>
                <a:spcPct val="109600"/>
              </a:lnSpc>
              <a:spcBef>
                <a:spcPts val="100"/>
              </a:spcBef>
            </a:pPr>
            <a:r>
              <a:rPr spc="-35" dirty="0"/>
              <a:t>Part </a:t>
            </a:r>
            <a:r>
              <a:rPr spc="-50" dirty="0"/>
              <a:t>4: </a:t>
            </a:r>
            <a:r>
              <a:rPr spc="-45" dirty="0"/>
              <a:t>Content </a:t>
            </a:r>
            <a:r>
              <a:rPr spc="-35" dirty="0"/>
              <a:t>Creation and </a:t>
            </a:r>
            <a:r>
              <a:rPr spc="-30" dirty="0"/>
              <a:t>Curation </a:t>
            </a:r>
            <a:r>
              <a:rPr spc="-55" dirty="0"/>
              <a:t>(Post </a:t>
            </a:r>
            <a:r>
              <a:rPr spc="-40" dirty="0"/>
              <a:t>creations, </a:t>
            </a:r>
            <a:r>
              <a:rPr spc="-35" dirty="0"/>
              <a:t>Designs/Video </a:t>
            </a:r>
            <a:r>
              <a:rPr spc="-40" dirty="0"/>
              <a:t>Editing, </a:t>
            </a:r>
            <a:r>
              <a:rPr spc="-10" dirty="0"/>
              <a:t>Ad </a:t>
            </a:r>
            <a:r>
              <a:rPr spc="-40" dirty="0"/>
              <a:t>Campaigns </a:t>
            </a:r>
            <a:r>
              <a:rPr spc="-30" dirty="0"/>
              <a:t>over Social </a:t>
            </a:r>
            <a:r>
              <a:rPr spc="-459" dirty="0"/>
              <a:t> </a:t>
            </a:r>
            <a:r>
              <a:rPr spc="-55" dirty="0"/>
              <a:t>M</a:t>
            </a:r>
            <a:r>
              <a:rPr dirty="0"/>
              <a:t>e</a:t>
            </a:r>
            <a:r>
              <a:rPr spc="-80" dirty="0"/>
              <a:t>d</a:t>
            </a:r>
            <a:r>
              <a:rPr spc="-10" dirty="0"/>
              <a:t>i</a:t>
            </a:r>
            <a:r>
              <a:rPr spc="-5" dirty="0"/>
              <a:t>a</a:t>
            </a:r>
            <a:r>
              <a:rPr spc="-95" dirty="0"/>
              <a:t> </a:t>
            </a:r>
            <a:r>
              <a:rPr spc="-125" dirty="0"/>
              <a:t>a</a:t>
            </a:r>
            <a:r>
              <a:rPr spc="25" dirty="0"/>
              <a:t>n</a:t>
            </a:r>
            <a:r>
              <a:rPr spc="-5" dirty="0"/>
              <a:t>d</a:t>
            </a:r>
            <a:r>
              <a:rPr spc="-45" dirty="0"/>
              <a:t> </a:t>
            </a:r>
            <a:r>
              <a:rPr spc="-60" dirty="0"/>
              <a:t>E</a:t>
            </a:r>
            <a:r>
              <a:rPr spc="-45" dirty="0"/>
              <a:t>m</a:t>
            </a:r>
            <a:r>
              <a:rPr spc="-125" dirty="0"/>
              <a:t>a</a:t>
            </a:r>
            <a:r>
              <a:rPr spc="-10" dirty="0"/>
              <a:t>i</a:t>
            </a:r>
            <a:r>
              <a:rPr spc="-5" dirty="0"/>
              <a:t>l</a:t>
            </a:r>
            <a:r>
              <a:rPr spc="-80" dirty="0"/>
              <a:t> </a:t>
            </a:r>
            <a:r>
              <a:rPr spc="40" dirty="0"/>
              <a:t>I</a:t>
            </a:r>
            <a:r>
              <a:rPr spc="-80" dirty="0"/>
              <a:t>d</a:t>
            </a:r>
            <a:r>
              <a:rPr dirty="0"/>
              <a:t>e</a:t>
            </a:r>
            <a:r>
              <a:rPr spc="-25" dirty="0"/>
              <a:t>a</a:t>
            </a:r>
            <a:r>
              <a:rPr spc="-65" dirty="0"/>
              <a:t>t</a:t>
            </a:r>
            <a:r>
              <a:rPr spc="-110" dirty="0"/>
              <a:t>i</a:t>
            </a:r>
            <a:r>
              <a:rPr spc="25" dirty="0"/>
              <a:t>o</a:t>
            </a:r>
            <a:r>
              <a:rPr spc="-10" dirty="0"/>
              <a:t>n</a:t>
            </a:r>
            <a:r>
              <a:rPr spc="-140" dirty="0"/>
              <a:t> </a:t>
            </a:r>
            <a:r>
              <a:rPr spc="-25" dirty="0"/>
              <a:t>a</a:t>
            </a:r>
            <a:r>
              <a:rPr spc="-75" dirty="0"/>
              <a:t>n</a:t>
            </a:r>
            <a:r>
              <a:rPr spc="-5" dirty="0"/>
              <a:t>d</a:t>
            </a:r>
            <a:r>
              <a:rPr spc="-45" dirty="0"/>
              <a:t> </a:t>
            </a:r>
            <a:r>
              <a:rPr spc="-10" dirty="0"/>
              <a:t>C</a:t>
            </a:r>
            <a:r>
              <a:rPr spc="30" dirty="0"/>
              <a:t>r</a:t>
            </a:r>
            <a:r>
              <a:rPr dirty="0"/>
              <a:t>e</a:t>
            </a:r>
            <a:r>
              <a:rPr spc="-125" dirty="0"/>
              <a:t>a</a:t>
            </a:r>
            <a:r>
              <a:rPr spc="-65" dirty="0"/>
              <a:t>t</a:t>
            </a:r>
            <a:r>
              <a:rPr spc="-10" dirty="0"/>
              <a:t>i</a:t>
            </a:r>
            <a:r>
              <a:rPr spc="-75" dirty="0"/>
              <a:t>o</a:t>
            </a:r>
            <a:r>
              <a:rPr spc="25" dirty="0"/>
              <a:t>n</a:t>
            </a:r>
            <a:r>
              <a:rPr spc="5" dirty="0"/>
              <a:t>)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77072" y="1371600"/>
            <a:ext cx="10914380" cy="6129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421005" algn="ctr">
              <a:lnSpc>
                <a:spcPct val="100000"/>
              </a:lnSpc>
              <a:spcBef>
                <a:spcPts val="100"/>
              </a:spcBef>
            </a:pPr>
            <a:r>
              <a:rPr sz="3900" b="1" spc="-150" dirty="0">
                <a:solidFill>
                  <a:srgbClr val="424242"/>
                </a:solidFill>
                <a:latin typeface="Roboto"/>
                <a:cs typeface="Roboto"/>
              </a:rPr>
              <a:t>I</a:t>
            </a:r>
            <a:r>
              <a:rPr sz="3900" b="1" spc="-204" dirty="0">
                <a:solidFill>
                  <a:srgbClr val="424242"/>
                </a:solidFill>
                <a:latin typeface="Roboto"/>
                <a:cs typeface="Roboto"/>
              </a:rPr>
              <a:t>n</a:t>
            </a:r>
            <a:r>
              <a:rPr sz="3900" b="1" spc="-215" dirty="0">
                <a:solidFill>
                  <a:srgbClr val="424242"/>
                </a:solidFill>
                <a:latin typeface="Roboto"/>
                <a:cs typeface="Roboto"/>
              </a:rPr>
              <a:t>s</a:t>
            </a:r>
            <a:r>
              <a:rPr sz="3900" b="1" spc="-160" dirty="0">
                <a:solidFill>
                  <a:srgbClr val="424242"/>
                </a:solidFill>
                <a:latin typeface="Roboto"/>
                <a:cs typeface="Roboto"/>
              </a:rPr>
              <a:t>t</a:t>
            </a:r>
            <a:r>
              <a:rPr sz="3900" b="1" spc="-200" dirty="0">
                <a:solidFill>
                  <a:srgbClr val="424242"/>
                </a:solidFill>
                <a:latin typeface="Roboto"/>
                <a:cs typeface="Roboto"/>
              </a:rPr>
              <a:t>a</a:t>
            </a:r>
            <a:r>
              <a:rPr sz="3900" b="1" spc="-204" dirty="0">
                <a:solidFill>
                  <a:srgbClr val="424242"/>
                </a:solidFill>
                <a:latin typeface="Roboto"/>
                <a:cs typeface="Roboto"/>
              </a:rPr>
              <a:t>g</a:t>
            </a:r>
            <a:r>
              <a:rPr sz="3900" b="1" spc="-75" dirty="0">
                <a:solidFill>
                  <a:srgbClr val="424242"/>
                </a:solidFill>
                <a:latin typeface="Roboto"/>
                <a:cs typeface="Roboto"/>
              </a:rPr>
              <a:t>r</a:t>
            </a:r>
            <a:r>
              <a:rPr sz="3900" b="1" spc="-200" dirty="0">
                <a:solidFill>
                  <a:srgbClr val="424242"/>
                </a:solidFill>
                <a:latin typeface="Roboto"/>
                <a:cs typeface="Roboto"/>
              </a:rPr>
              <a:t>a</a:t>
            </a:r>
            <a:r>
              <a:rPr sz="3900" b="1" dirty="0">
                <a:solidFill>
                  <a:srgbClr val="424242"/>
                </a:solidFill>
                <a:latin typeface="Roboto"/>
                <a:cs typeface="Roboto"/>
              </a:rPr>
              <a:t>m</a:t>
            </a:r>
            <a:r>
              <a:rPr sz="3900" b="1" spc="-350" dirty="0">
                <a:solidFill>
                  <a:srgbClr val="424242"/>
                </a:solidFill>
                <a:latin typeface="Roboto"/>
                <a:cs typeface="Roboto"/>
              </a:rPr>
              <a:t> </a:t>
            </a:r>
            <a:r>
              <a:rPr sz="3900" b="1" spc="-215" dirty="0">
                <a:solidFill>
                  <a:srgbClr val="424242"/>
                </a:solidFill>
                <a:latin typeface="Roboto"/>
                <a:cs typeface="Roboto"/>
              </a:rPr>
              <a:t>S</a:t>
            </a:r>
            <a:r>
              <a:rPr sz="3900" b="1" spc="-160" dirty="0">
                <a:solidFill>
                  <a:srgbClr val="424242"/>
                </a:solidFill>
                <a:latin typeface="Roboto"/>
                <a:cs typeface="Roboto"/>
              </a:rPr>
              <a:t>t</a:t>
            </a:r>
            <a:r>
              <a:rPr sz="3900" b="1" spc="-210" dirty="0">
                <a:solidFill>
                  <a:srgbClr val="424242"/>
                </a:solidFill>
                <a:latin typeface="Roboto"/>
                <a:cs typeface="Roboto"/>
              </a:rPr>
              <a:t>o</a:t>
            </a:r>
            <a:r>
              <a:rPr sz="3900" b="1" spc="-75" dirty="0">
                <a:solidFill>
                  <a:srgbClr val="424242"/>
                </a:solidFill>
                <a:latin typeface="Roboto"/>
                <a:cs typeface="Roboto"/>
              </a:rPr>
              <a:t>r</a:t>
            </a:r>
            <a:r>
              <a:rPr sz="3900" b="1" spc="-35" dirty="0">
                <a:solidFill>
                  <a:srgbClr val="424242"/>
                </a:solidFill>
                <a:latin typeface="Roboto"/>
                <a:cs typeface="Roboto"/>
              </a:rPr>
              <a:t>y</a:t>
            </a:r>
            <a:endParaRPr sz="3900" dirty="0">
              <a:latin typeface="Roboto"/>
              <a:cs typeface="Roboto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65500" marR="5080" indent="-3352800">
              <a:lnSpc>
                <a:spcPct val="109600"/>
              </a:lnSpc>
              <a:spcBef>
                <a:spcPts val="100"/>
              </a:spcBef>
            </a:pPr>
            <a:r>
              <a:rPr spc="-35" dirty="0"/>
              <a:t>Part </a:t>
            </a:r>
            <a:r>
              <a:rPr spc="-50" dirty="0"/>
              <a:t>4: </a:t>
            </a:r>
            <a:r>
              <a:rPr spc="-45" dirty="0"/>
              <a:t>Content </a:t>
            </a:r>
            <a:r>
              <a:rPr spc="-35" dirty="0"/>
              <a:t>Creation and </a:t>
            </a:r>
            <a:r>
              <a:rPr spc="-30" dirty="0"/>
              <a:t>Curation </a:t>
            </a:r>
            <a:r>
              <a:rPr spc="-55" dirty="0"/>
              <a:t>(Post </a:t>
            </a:r>
            <a:r>
              <a:rPr spc="-40" dirty="0"/>
              <a:t>creations, </a:t>
            </a:r>
            <a:r>
              <a:rPr spc="-35" dirty="0"/>
              <a:t>Designs/Video </a:t>
            </a:r>
            <a:r>
              <a:rPr spc="-40" dirty="0"/>
              <a:t>Editing, </a:t>
            </a:r>
            <a:r>
              <a:rPr spc="-10" dirty="0"/>
              <a:t>Ad </a:t>
            </a:r>
            <a:r>
              <a:rPr spc="-40" dirty="0"/>
              <a:t>Campaigns </a:t>
            </a:r>
            <a:r>
              <a:rPr spc="-30" dirty="0"/>
              <a:t>over Social </a:t>
            </a:r>
            <a:r>
              <a:rPr spc="-459" dirty="0"/>
              <a:t> </a:t>
            </a:r>
            <a:r>
              <a:rPr spc="-55" dirty="0"/>
              <a:t>M</a:t>
            </a:r>
            <a:r>
              <a:rPr dirty="0"/>
              <a:t>e</a:t>
            </a:r>
            <a:r>
              <a:rPr spc="-80" dirty="0"/>
              <a:t>d</a:t>
            </a:r>
            <a:r>
              <a:rPr spc="-10" dirty="0"/>
              <a:t>i</a:t>
            </a:r>
            <a:r>
              <a:rPr spc="-5" dirty="0"/>
              <a:t>a</a:t>
            </a:r>
            <a:r>
              <a:rPr spc="-95" dirty="0"/>
              <a:t> </a:t>
            </a:r>
            <a:r>
              <a:rPr spc="-125" dirty="0"/>
              <a:t>a</a:t>
            </a:r>
            <a:r>
              <a:rPr spc="25" dirty="0"/>
              <a:t>n</a:t>
            </a:r>
            <a:r>
              <a:rPr spc="-5" dirty="0"/>
              <a:t>d</a:t>
            </a:r>
            <a:r>
              <a:rPr spc="-45" dirty="0"/>
              <a:t> </a:t>
            </a:r>
            <a:r>
              <a:rPr spc="-60" dirty="0"/>
              <a:t>E</a:t>
            </a:r>
            <a:r>
              <a:rPr spc="-45" dirty="0"/>
              <a:t>m</a:t>
            </a:r>
            <a:r>
              <a:rPr spc="-125" dirty="0"/>
              <a:t>a</a:t>
            </a:r>
            <a:r>
              <a:rPr spc="-10" dirty="0"/>
              <a:t>i</a:t>
            </a:r>
            <a:r>
              <a:rPr spc="-5" dirty="0"/>
              <a:t>l</a:t>
            </a:r>
            <a:r>
              <a:rPr spc="-80" dirty="0"/>
              <a:t> </a:t>
            </a:r>
            <a:r>
              <a:rPr spc="40" dirty="0"/>
              <a:t>I</a:t>
            </a:r>
            <a:r>
              <a:rPr spc="-80" dirty="0"/>
              <a:t>d</a:t>
            </a:r>
            <a:r>
              <a:rPr dirty="0"/>
              <a:t>e</a:t>
            </a:r>
            <a:r>
              <a:rPr spc="-25" dirty="0"/>
              <a:t>a</a:t>
            </a:r>
            <a:r>
              <a:rPr spc="-65" dirty="0"/>
              <a:t>t</a:t>
            </a:r>
            <a:r>
              <a:rPr spc="-110" dirty="0"/>
              <a:t>i</a:t>
            </a:r>
            <a:r>
              <a:rPr spc="25" dirty="0"/>
              <a:t>o</a:t>
            </a:r>
            <a:r>
              <a:rPr spc="-10" dirty="0"/>
              <a:t>n</a:t>
            </a:r>
            <a:r>
              <a:rPr spc="-140" dirty="0"/>
              <a:t> </a:t>
            </a:r>
            <a:r>
              <a:rPr spc="-25" dirty="0"/>
              <a:t>a</a:t>
            </a:r>
            <a:r>
              <a:rPr spc="-75" dirty="0"/>
              <a:t>n</a:t>
            </a:r>
            <a:r>
              <a:rPr spc="-5" dirty="0"/>
              <a:t>d</a:t>
            </a:r>
            <a:r>
              <a:rPr spc="-45" dirty="0"/>
              <a:t> </a:t>
            </a:r>
            <a:r>
              <a:rPr spc="-10" dirty="0"/>
              <a:t>C</a:t>
            </a:r>
            <a:r>
              <a:rPr spc="30" dirty="0"/>
              <a:t>r</a:t>
            </a:r>
            <a:r>
              <a:rPr dirty="0"/>
              <a:t>e</a:t>
            </a:r>
            <a:r>
              <a:rPr spc="-125" dirty="0"/>
              <a:t>a</a:t>
            </a:r>
            <a:r>
              <a:rPr spc="-65" dirty="0"/>
              <a:t>t</a:t>
            </a:r>
            <a:r>
              <a:rPr spc="-10" dirty="0"/>
              <a:t>i</a:t>
            </a:r>
            <a:r>
              <a:rPr spc="-75" dirty="0"/>
              <a:t>o</a:t>
            </a:r>
            <a:r>
              <a:rPr spc="25" dirty="0"/>
              <a:t>n</a:t>
            </a:r>
            <a:r>
              <a:rPr spc="5" dirty="0"/>
              <a:t>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CCD69F-33C0-3D64-A1A5-0C56C08D56B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05" y="2164929"/>
            <a:ext cx="3857625" cy="43882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F0CB7D7-E9F6-B17C-BA87-D99F4563EFE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6128" y="1447800"/>
            <a:ext cx="3857625" cy="4927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08F4941-014B-E7A4-AAEA-60AD814373C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9029" y="2667000"/>
            <a:ext cx="3352800" cy="300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3601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WhatsApp Image 2023-08-02 at 7.48.01 PM.jpeg"/>
          <p:cNvPicPr>
            <a:picLocks noChangeAspect="1"/>
          </p:cNvPicPr>
          <p:nvPr/>
        </p:nvPicPr>
        <p:blipFill>
          <a:blip r:embed="rId2" cstate="print"/>
          <a:srcRect t="-1250"/>
          <a:stretch>
            <a:fillRect/>
          </a:stretch>
        </p:blipFill>
        <p:spPr>
          <a:xfrm>
            <a:off x="4191000" y="228600"/>
            <a:ext cx="3370485" cy="61722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65500" marR="5080" indent="-3352800">
              <a:lnSpc>
                <a:spcPct val="109600"/>
              </a:lnSpc>
              <a:spcBef>
                <a:spcPts val="100"/>
              </a:spcBef>
            </a:pPr>
            <a:r>
              <a:rPr spc="-35" dirty="0"/>
              <a:t>Part </a:t>
            </a:r>
            <a:r>
              <a:rPr spc="-50" dirty="0"/>
              <a:t>4: </a:t>
            </a:r>
            <a:r>
              <a:rPr spc="-45" dirty="0"/>
              <a:t>Content </a:t>
            </a:r>
            <a:r>
              <a:rPr spc="-35" dirty="0"/>
              <a:t>Creation and </a:t>
            </a:r>
            <a:r>
              <a:rPr spc="-30" dirty="0"/>
              <a:t>Curation </a:t>
            </a:r>
            <a:r>
              <a:rPr spc="-55" dirty="0"/>
              <a:t>(Post </a:t>
            </a:r>
            <a:r>
              <a:rPr spc="-40" dirty="0"/>
              <a:t>creations, </a:t>
            </a:r>
            <a:r>
              <a:rPr spc="-35" dirty="0"/>
              <a:t>Designs/Video </a:t>
            </a:r>
            <a:r>
              <a:rPr spc="-40" dirty="0"/>
              <a:t>Editing, </a:t>
            </a:r>
            <a:r>
              <a:rPr spc="-10" dirty="0"/>
              <a:t>Ad </a:t>
            </a:r>
            <a:r>
              <a:rPr spc="-40" dirty="0"/>
              <a:t>Campaigns </a:t>
            </a:r>
            <a:r>
              <a:rPr spc="-30" dirty="0"/>
              <a:t>over Social </a:t>
            </a:r>
            <a:r>
              <a:rPr spc="-459" dirty="0"/>
              <a:t> </a:t>
            </a:r>
            <a:r>
              <a:rPr spc="-55" dirty="0"/>
              <a:t>M</a:t>
            </a:r>
            <a:r>
              <a:rPr dirty="0"/>
              <a:t>e</a:t>
            </a:r>
            <a:r>
              <a:rPr spc="-80" dirty="0"/>
              <a:t>d</a:t>
            </a:r>
            <a:r>
              <a:rPr spc="-10" dirty="0"/>
              <a:t>i</a:t>
            </a:r>
            <a:r>
              <a:rPr spc="-5" dirty="0"/>
              <a:t>a</a:t>
            </a:r>
            <a:r>
              <a:rPr spc="-95" dirty="0"/>
              <a:t> </a:t>
            </a:r>
            <a:r>
              <a:rPr spc="-125" dirty="0"/>
              <a:t>a</a:t>
            </a:r>
            <a:r>
              <a:rPr spc="25" dirty="0"/>
              <a:t>n</a:t>
            </a:r>
            <a:r>
              <a:rPr spc="-5" dirty="0"/>
              <a:t>d</a:t>
            </a:r>
            <a:r>
              <a:rPr spc="-45" dirty="0"/>
              <a:t> </a:t>
            </a:r>
            <a:r>
              <a:rPr spc="-60" dirty="0"/>
              <a:t>E</a:t>
            </a:r>
            <a:r>
              <a:rPr spc="-45" dirty="0"/>
              <a:t>m</a:t>
            </a:r>
            <a:r>
              <a:rPr spc="-125" dirty="0"/>
              <a:t>a</a:t>
            </a:r>
            <a:r>
              <a:rPr spc="-10" dirty="0"/>
              <a:t>i</a:t>
            </a:r>
            <a:r>
              <a:rPr spc="-5" dirty="0"/>
              <a:t>l</a:t>
            </a:r>
            <a:r>
              <a:rPr spc="-80" dirty="0"/>
              <a:t> </a:t>
            </a:r>
            <a:r>
              <a:rPr spc="40" dirty="0"/>
              <a:t>I</a:t>
            </a:r>
            <a:r>
              <a:rPr spc="-80" dirty="0"/>
              <a:t>d</a:t>
            </a:r>
            <a:r>
              <a:rPr dirty="0"/>
              <a:t>e</a:t>
            </a:r>
            <a:r>
              <a:rPr spc="-25" dirty="0"/>
              <a:t>a</a:t>
            </a:r>
            <a:r>
              <a:rPr spc="-65" dirty="0"/>
              <a:t>t</a:t>
            </a:r>
            <a:r>
              <a:rPr spc="-110" dirty="0"/>
              <a:t>i</a:t>
            </a:r>
            <a:r>
              <a:rPr spc="25" dirty="0"/>
              <a:t>o</a:t>
            </a:r>
            <a:r>
              <a:rPr spc="-10" dirty="0"/>
              <a:t>n</a:t>
            </a:r>
            <a:r>
              <a:rPr spc="-140" dirty="0"/>
              <a:t> </a:t>
            </a:r>
            <a:r>
              <a:rPr spc="-25" dirty="0"/>
              <a:t>a</a:t>
            </a:r>
            <a:r>
              <a:rPr spc="-75" dirty="0"/>
              <a:t>n</a:t>
            </a:r>
            <a:r>
              <a:rPr spc="-5" dirty="0"/>
              <a:t>d</a:t>
            </a:r>
            <a:r>
              <a:rPr spc="-45" dirty="0"/>
              <a:t> </a:t>
            </a:r>
            <a:r>
              <a:rPr spc="-10" dirty="0"/>
              <a:t>C</a:t>
            </a:r>
            <a:r>
              <a:rPr spc="30" dirty="0"/>
              <a:t>r</a:t>
            </a:r>
            <a:r>
              <a:rPr dirty="0"/>
              <a:t>e</a:t>
            </a:r>
            <a:r>
              <a:rPr spc="-125" dirty="0"/>
              <a:t>a</a:t>
            </a:r>
            <a:r>
              <a:rPr spc="-65" dirty="0"/>
              <a:t>t</a:t>
            </a:r>
            <a:r>
              <a:rPr spc="-10" dirty="0"/>
              <a:t>i</a:t>
            </a:r>
            <a:r>
              <a:rPr spc="-75" dirty="0"/>
              <a:t>o</a:t>
            </a:r>
            <a:r>
              <a:rPr spc="25" dirty="0"/>
              <a:t>n</a:t>
            </a:r>
            <a:r>
              <a:rPr spc="5" dirty="0"/>
              <a:t>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90600" y="1371600"/>
            <a:ext cx="9716770" cy="1838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50240" algn="ctr">
              <a:lnSpc>
                <a:spcPct val="100000"/>
              </a:lnSpc>
              <a:spcBef>
                <a:spcPts val="100"/>
              </a:spcBef>
            </a:pPr>
            <a:r>
              <a:rPr sz="3900" b="1" spc="-285" dirty="0">
                <a:solidFill>
                  <a:srgbClr val="424242"/>
                </a:solidFill>
                <a:latin typeface="Roboto"/>
                <a:cs typeface="Roboto"/>
              </a:rPr>
              <a:t>D</a:t>
            </a:r>
            <a:r>
              <a:rPr sz="3900" b="1" spc="-45" dirty="0">
                <a:solidFill>
                  <a:srgbClr val="424242"/>
                </a:solidFill>
                <a:latin typeface="Roboto"/>
                <a:cs typeface="Roboto"/>
              </a:rPr>
              <a:t>e</a:t>
            </a:r>
            <a:r>
              <a:rPr sz="3900" b="1" spc="-215" dirty="0">
                <a:solidFill>
                  <a:srgbClr val="424242"/>
                </a:solidFill>
                <a:latin typeface="Roboto"/>
                <a:cs typeface="Roboto"/>
              </a:rPr>
              <a:t>s</a:t>
            </a:r>
            <a:r>
              <a:rPr sz="3900" b="1" spc="-145" dirty="0">
                <a:solidFill>
                  <a:srgbClr val="424242"/>
                </a:solidFill>
                <a:latin typeface="Roboto"/>
                <a:cs typeface="Roboto"/>
              </a:rPr>
              <a:t>i</a:t>
            </a:r>
            <a:r>
              <a:rPr sz="3900" b="1" spc="-105" dirty="0">
                <a:solidFill>
                  <a:srgbClr val="424242"/>
                </a:solidFill>
                <a:latin typeface="Roboto"/>
                <a:cs typeface="Roboto"/>
              </a:rPr>
              <a:t>g</a:t>
            </a:r>
            <a:r>
              <a:rPr sz="3900" b="1" spc="-204" dirty="0">
                <a:solidFill>
                  <a:srgbClr val="424242"/>
                </a:solidFill>
                <a:latin typeface="Roboto"/>
                <a:cs typeface="Roboto"/>
              </a:rPr>
              <a:t>n</a:t>
            </a:r>
            <a:r>
              <a:rPr sz="3900" b="1" spc="-215" dirty="0">
                <a:solidFill>
                  <a:srgbClr val="424242"/>
                </a:solidFill>
                <a:latin typeface="Roboto"/>
                <a:cs typeface="Roboto"/>
              </a:rPr>
              <a:t>s</a:t>
            </a:r>
            <a:r>
              <a:rPr sz="3900" b="1" spc="-275" dirty="0">
                <a:solidFill>
                  <a:srgbClr val="424242"/>
                </a:solidFill>
                <a:latin typeface="Roboto"/>
                <a:cs typeface="Roboto"/>
              </a:rPr>
              <a:t>/</a:t>
            </a:r>
            <a:r>
              <a:rPr sz="3900" b="1" spc="-85" dirty="0">
                <a:solidFill>
                  <a:srgbClr val="424242"/>
                </a:solidFill>
                <a:latin typeface="Roboto"/>
                <a:cs typeface="Roboto"/>
              </a:rPr>
              <a:t>V</a:t>
            </a:r>
            <a:r>
              <a:rPr sz="3900" b="1" spc="-145" dirty="0">
                <a:solidFill>
                  <a:srgbClr val="424242"/>
                </a:solidFill>
                <a:latin typeface="Roboto"/>
                <a:cs typeface="Roboto"/>
              </a:rPr>
              <a:t>i</a:t>
            </a:r>
            <a:r>
              <a:rPr sz="3900" b="1" spc="-204" dirty="0">
                <a:solidFill>
                  <a:srgbClr val="424242"/>
                </a:solidFill>
                <a:latin typeface="Roboto"/>
                <a:cs typeface="Roboto"/>
              </a:rPr>
              <a:t>d</a:t>
            </a:r>
            <a:r>
              <a:rPr sz="3900" b="1" spc="-45" dirty="0">
                <a:solidFill>
                  <a:srgbClr val="424242"/>
                </a:solidFill>
                <a:latin typeface="Roboto"/>
                <a:cs typeface="Roboto"/>
              </a:rPr>
              <a:t>e</a:t>
            </a:r>
            <a:r>
              <a:rPr sz="3900" b="1" dirty="0">
                <a:solidFill>
                  <a:srgbClr val="424242"/>
                </a:solidFill>
                <a:latin typeface="Roboto"/>
                <a:cs typeface="Roboto"/>
              </a:rPr>
              <a:t>o</a:t>
            </a:r>
            <a:r>
              <a:rPr sz="3900" b="1" spc="-280" dirty="0">
                <a:solidFill>
                  <a:srgbClr val="424242"/>
                </a:solidFill>
                <a:latin typeface="Roboto"/>
                <a:cs typeface="Roboto"/>
              </a:rPr>
              <a:t> </a:t>
            </a:r>
            <a:r>
              <a:rPr sz="3900" b="1" spc="-175" dirty="0">
                <a:solidFill>
                  <a:srgbClr val="424242"/>
                </a:solidFill>
                <a:latin typeface="Roboto"/>
                <a:cs typeface="Roboto"/>
              </a:rPr>
              <a:t>E</a:t>
            </a:r>
            <a:r>
              <a:rPr sz="3900" b="1" spc="-105" dirty="0">
                <a:solidFill>
                  <a:srgbClr val="424242"/>
                </a:solidFill>
                <a:latin typeface="Roboto"/>
                <a:cs typeface="Roboto"/>
              </a:rPr>
              <a:t>d</a:t>
            </a:r>
            <a:r>
              <a:rPr sz="3900" b="1" spc="-145" dirty="0">
                <a:solidFill>
                  <a:srgbClr val="424242"/>
                </a:solidFill>
                <a:latin typeface="Roboto"/>
                <a:cs typeface="Roboto"/>
              </a:rPr>
              <a:t>i</a:t>
            </a:r>
            <a:r>
              <a:rPr sz="3900" b="1" spc="-160" dirty="0">
                <a:solidFill>
                  <a:srgbClr val="424242"/>
                </a:solidFill>
                <a:latin typeface="Roboto"/>
                <a:cs typeface="Roboto"/>
              </a:rPr>
              <a:t>t</a:t>
            </a:r>
            <a:r>
              <a:rPr sz="3900" b="1" spc="-145" dirty="0">
                <a:solidFill>
                  <a:srgbClr val="424242"/>
                </a:solidFill>
                <a:latin typeface="Roboto"/>
                <a:cs typeface="Roboto"/>
              </a:rPr>
              <a:t>i</a:t>
            </a:r>
            <a:r>
              <a:rPr sz="3900" b="1" spc="-105" dirty="0">
                <a:solidFill>
                  <a:srgbClr val="424242"/>
                </a:solidFill>
                <a:latin typeface="Roboto"/>
                <a:cs typeface="Roboto"/>
              </a:rPr>
              <a:t>n</a:t>
            </a:r>
            <a:r>
              <a:rPr sz="3900" b="1" spc="25" dirty="0">
                <a:solidFill>
                  <a:srgbClr val="424242"/>
                </a:solidFill>
                <a:latin typeface="Roboto"/>
                <a:cs typeface="Roboto"/>
              </a:rPr>
              <a:t>g</a:t>
            </a:r>
            <a:endParaRPr sz="3900" dirty="0">
              <a:latin typeface="Roboto"/>
              <a:cs typeface="Roboto"/>
            </a:endParaRPr>
          </a:p>
          <a:p>
            <a:pPr marL="431800" indent="-419100">
              <a:lnSpc>
                <a:spcPts val="2240"/>
              </a:lnSpc>
              <a:spcBef>
                <a:spcPts val="2920"/>
              </a:spcBef>
              <a:buFont typeface="Lucida Sans Unicode"/>
              <a:buChar char="●"/>
              <a:tabLst>
                <a:tab pos="431165" algn="l"/>
                <a:tab pos="431800" algn="l"/>
              </a:tabLst>
            </a:pPr>
            <a:r>
              <a:rPr sz="1900" spc="-50" dirty="0">
                <a:latin typeface="Roboto"/>
                <a:cs typeface="Roboto"/>
              </a:rPr>
              <a:t>Design</a:t>
            </a:r>
            <a:r>
              <a:rPr sz="1900" spc="-120" dirty="0">
                <a:latin typeface="Roboto"/>
                <a:cs typeface="Roboto"/>
              </a:rPr>
              <a:t> </a:t>
            </a:r>
            <a:r>
              <a:rPr sz="1900" spc="-20" dirty="0">
                <a:latin typeface="Roboto"/>
                <a:cs typeface="Roboto"/>
              </a:rPr>
              <a:t>Tools</a:t>
            </a:r>
            <a:r>
              <a:rPr sz="1900" spc="-45" dirty="0">
                <a:latin typeface="Roboto"/>
                <a:cs typeface="Roboto"/>
              </a:rPr>
              <a:t> Familiarization</a:t>
            </a:r>
            <a:r>
              <a:rPr sz="1900" spc="-114" dirty="0">
                <a:latin typeface="Roboto"/>
                <a:cs typeface="Roboto"/>
              </a:rPr>
              <a:t> </a:t>
            </a:r>
            <a:r>
              <a:rPr sz="1900" spc="-30" dirty="0">
                <a:latin typeface="Roboto"/>
                <a:cs typeface="Roboto"/>
              </a:rPr>
              <a:t>(use</a:t>
            </a:r>
            <a:r>
              <a:rPr sz="1900" spc="-75" dirty="0">
                <a:latin typeface="Roboto"/>
                <a:cs typeface="Roboto"/>
              </a:rPr>
              <a:t> </a:t>
            </a:r>
            <a:r>
              <a:rPr sz="1900" spc="-45" dirty="0">
                <a:latin typeface="Roboto"/>
                <a:cs typeface="Roboto"/>
              </a:rPr>
              <a:t>Canva</a:t>
            </a:r>
            <a:r>
              <a:rPr sz="1900" dirty="0">
                <a:latin typeface="Roboto"/>
                <a:cs typeface="Roboto"/>
              </a:rPr>
              <a:t> </a:t>
            </a:r>
            <a:r>
              <a:rPr sz="1900" spc="-15" dirty="0">
                <a:latin typeface="Roboto"/>
                <a:cs typeface="Roboto"/>
              </a:rPr>
              <a:t>for</a:t>
            </a:r>
            <a:r>
              <a:rPr sz="1900" spc="-110" dirty="0">
                <a:latin typeface="Roboto"/>
                <a:cs typeface="Roboto"/>
              </a:rPr>
              <a:t> </a:t>
            </a:r>
            <a:r>
              <a:rPr sz="1900" spc="-45" dirty="0">
                <a:latin typeface="Roboto"/>
                <a:cs typeface="Roboto"/>
              </a:rPr>
              <a:t>creating</a:t>
            </a:r>
            <a:r>
              <a:rPr sz="1900" spc="-30" dirty="0">
                <a:latin typeface="Roboto"/>
                <a:cs typeface="Roboto"/>
              </a:rPr>
              <a:t> </a:t>
            </a:r>
            <a:r>
              <a:rPr sz="1900" spc="-50" dirty="0">
                <a:latin typeface="Roboto"/>
                <a:cs typeface="Roboto"/>
              </a:rPr>
              <a:t>visually</a:t>
            </a:r>
            <a:r>
              <a:rPr sz="1900" spc="-65" dirty="0">
                <a:latin typeface="Roboto"/>
                <a:cs typeface="Roboto"/>
              </a:rPr>
              <a:t> </a:t>
            </a:r>
            <a:r>
              <a:rPr sz="1900" spc="-35" dirty="0">
                <a:latin typeface="Roboto"/>
                <a:cs typeface="Roboto"/>
              </a:rPr>
              <a:t>appealing</a:t>
            </a:r>
            <a:r>
              <a:rPr sz="1900" spc="-30" dirty="0">
                <a:latin typeface="Roboto"/>
                <a:cs typeface="Roboto"/>
              </a:rPr>
              <a:t> </a:t>
            </a:r>
            <a:r>
              <a:rPr sz="1900" spc="-50" dirty="0">
                <a:latin typeface="Roboto"/>
                <a:cs typeface="Roboto"/>
              </a:rPr>
              <a:t>graphics)</a:t>
            </a:r>
            <a:endParaRPr sz="1900" dirty="0">
              <a:latin typeface="Roboto"/>
              <a:cs typeface="Roboto"/>
            </a:endParaRPr>
          </a:p>
          <a:p>
            <a:pPr marL="431800" marR="5080" indent="-419100">
              <a:lnSpc>
                <a:spcPts val="2200"/>
              </a:lnSpc>
              <a:spcBef>
                <a:spcPts val="100"/>
              </a:spcBef>
              <a:buFont typeface="Lucida Sans Unicode"/>
              <a:buChar char="●"/>
              <a:tabLst>
                <a:tab pos="431165" algn="l"/>
                <a:tab pos="431800" algn="l"/>
              </a:tabLst>
            </a:pPr>
            <a:r>
              <a:rPr sz="1900" b="1" spc="-20" dirty="0">
                <a:latin typeface="Roboto"/>
                <a:cs typeface="Roboto"/>
              </a:rPr>
              <a:t>Video</a:t>
            </a:r>
            <a:r>
              <a:rPr sz="1900" b="1" spc="-45" dirty="0">
                <a:latin typeface="Roboto"/>
                <a:cs typeface="Roboto"/>
              </a:rPr>
              <a:t> </a:t>
            </a:r>
            <a:r>
              <a:rPr sz="1900" b="1" spc="-40" dirty="0">
                <a:latin typeface="Roboto"/>
                <a:cs typeface="Roboto"/>
              </a:rPr>
              <a:t>Creation:</a:t>
            </a:r>
            <a:r>
              <a:rPr sz="1900" b="1" spc="-5" dirty="0">
                <a:latin typeface="Roboto"/>
                <a:cs typeface="Roboto"/>
              </a:rPr>
              <a:t> </a:t>
            </a:r>
            <a:r>
              <a:rPr sz="1900" spc="-50" dirty="0">
                <a:latin typeface="Roboto"/>
                <a:cs typeface="Roboto"/>
              </a:rPr>
              <a:t>Utilize</a:t>
            </a:r>
            <a:r>
              <a:rPr sz="1900" spc="-75" dirty="0">
                <a:latin typeface="Roboto"/>
                <a:cs typeface="Roboto"/>
              </a:rPr>
              <a:t> </a:t>
            </a:r>
            <a:r>
              <a:rPr sz="1900" spc="5" dirty="0">
                <a:latin typeface="Roboto"/>
                <a:cs typeface="Roboto"/>
              </a:rPr>
              <a:t>VN</a:t>
            </a:r>
            <a:r>
              <a:rPr sz="1900" spc="-25" dirty="0">
                <a:latin typeface="Roboto"/>
                <a:cs typeface="Roboto"/>
              </a:rPr>
              <a:t> </a:t>
            </a:r>
            <a:r>
              <a:rPr sz="1900" spc="-55" dirty="0">
                <a:latin typeface="Roboto"/>
                <a:cs typeface="Roboto"/>
              </a:rPr>
              <a:t>or</a:t>
            </a:r>
            <a:r>
              <a:rPr sz="1900" spc="-114" dirty="0">
                <a:latin typeface="Roboto"/>
                <a:cs typeface="Roboto"/>
              </a:rPr>
              <a:t> </a:t>
            </a:r>
            <a:r>
              <a:rPr sz="1900" spc="-30" dirty="0">
                <a:latin typeface="Roboto"/>
                <a:cs typeface="Roboto"/>
              </a:rPr>
              <a:t>any</a:t>
            </a:r>
            <a:r>
              <a:rPr sz="1900" spc="-70" dirty="0">
                <a:latin typeface="Roboto"/>
                <a:cs typeface="Roboto"/>
              </a:rPr>
              <a:t> </a:t>
            </a:r>
            <a:r>
              <a:rPr sz="1900" spc="-45" dirty="0">
                <a:latin typeface="Roboto"/>
                <a:cs typeface="Roboto"/>
              </a:rPr>
              <a:t>video</a:t>
            </a:r>
            <a:r>
              <a:rPr sz="1900" spc="-50" dirty="0">
                <a:latin typeface="Roboto"/>
                <a:cs typeface="Roboto"/>
              </a:rPr>
              <a:t> </a:t>
            </a:r>
            <a:r>
              <a:rPr sz="1900" spc="-35" dirty="0">
                <a:latin typeface="Roboto"/>
                <a:cs typeface="Roboto"/>
              </a:rPr>
              <a:t>editor</a:t>
            </a:r>
            <a:r>
              <a:rPr sz="1900" spc="-15" dirty="0">
                <a:latin typeface="Roboto"/>
                <a:cs typeface="Roboto"/>
              </a:rPr>
              <a:t> </a:t>
            </a:r>
            <a:r>
              <a:rPr sz="1900" spc="-25" dirty="0">
                <a:latin typeface="Roboto"/>
                <a:cs typeface="Roboto"/>
              </a:rPr>
              <a:t>of</a:t>
            </a:r>
            <a:r>
              <a:rPr sz="1900" spc="-30" dirty="0">
                <a:latin typeface="Roboto"/>
                <a:cs typeface="Roboto"/>
              </a:rPr>
              <a:t> </a:t>
            </a:r>
            <a:r>
              <a:rPr sz="1900" spc="-65" dirty="0">
                <a:latin typeface="Roboto"/>
                <a:cs typeface="Roboto"/>
              </a:rPr>
              <a:t>your</a:t>
            </a:r>
            <a:r>
              <a:rPr sz="1900" spc="-15" dirty="0">
                <a:latin typeface="Roboto"/>
                <a:cs typeface="Roboto"/>
              </a:rPr>
              <a:t> </a:t>
            </a:r>
            <a:r>
              <a:rPr sz="1900" spc="-40" dirty="0">
                <a:latin typeface="Roboto"/>
                <a:cs typeface="Roboto"/>
              </a:rPr>
              <a:t>choice</a:t>
            </a:r>
            <a:r>
              <a:rPr sz="1900" spc="-70" dirty="0">
                <a:latin typeface="Roboto"/>
                <a:cs typeface="Roboto"/>
              </a:rPr>
              <a:t> </a:t>
            </a:r>
            <a:r>
              <a:rPr sz="1900" spc="-20" dirty="0">
                <a:latin typeface="Roboto"/>
                <a:cs typeface="Roboto"/>
              </a:rPr>
              <a:t>to</a:t>
            </a:r>
            <a:r>
              <a:rPr sz="1900" spc="-55" dirty="0">
                <a:latin typeface="Roboto"/>
                <a:cs typeface="Roboto"/>
              </a:rPr>
              <a:t> </a:t>
            </a:r>
            <a:r>
              <a:rPr sz="1900" spc="-25" dirty="0">
                <a:latin typeface="Roboto"/>
                <a:cs typeface="Roboto"/>
              </a:rPr>
              <a:t>create</a:t>
            </a:r>
            <a:r>
              <a:rPr sz="1900" spc="-75" dirty="0">
                <a:latin typeface="Roboto"/>
                <a:cs typeface="Roboto"/>
              </a:rPr>
              <a:t> </a:t>
            </a:r>
            <a:r>
              <a:rPr sz="1900" spc="-40" dirty="0">
                <a:latin typeface="Roboto"/>
                <a:cs typeface="Roboto"/>
              </a:rPr>
              <a:t>videos</a:t>
            </a:r>
            <a:r>
              <a:rPr sz="1900" spc="-50" dirty="0">
                <a:latin typeface="Roboto"/>
                <a:cs typeface="Roboto"/>
              </a:rPr>
              <a:t> related</a:t>
            </a:r>
            <a:r>
              <a:rPr sz="1900" spc="-40" dirty="0">
                <a:latin typeface="Roboto"/>
                <a:cs typeface="Roboto"/>
              </a:rPr>
              <a:t> </a:t>
            </a:r>
            <a:r>
              <a:rPr sz="1900" spc="-20" dirty="0">
                <a:latin typeface="Roboto"/>
                <a:cs typeface="Roboto"/>
              </a:rPr>
              <a:t>to</a:t>
            </a:r>
            <a:r>
              <a:rPr sz="1900" spc="-55" dirty="0">
                <a:latin typeface="Roboto"/>
                <a:cs typeface="Roboto"/>
              </a:rPr>
              <a:t> </a:t>
            </a:r>
            <a:r>
              <a:rPr sz="1900" spc="-40" dirty="0">
                <a:latin typeface="Roboto"/>
                <a:cs typeface="Roboto"/>
              </a:rPr>
              <a:t>the </a:t>
            </a:r>
            <a:r>
              <a:rPr sz="1900" spc="-455" dirty="0">
                <a:latin typeface="Roboto"/>
                <a:cs typeface="Roboto"/>
              </a:rPr>
              <a:t> </a:t>
            </a:r>
            <a:r>
              <a:rPr sz="1900" spc="-50" dirty="0">
                <a:latin typeface="Roboto"/>
                <a:cs typeface="Roboto"/>
              </a:rPr>
              <a:t>chosen</a:t>
            </a:r>
            <a:r>
              <a:rPr sz="1900" spc="-30" dirty="0">
                <a:latin typeface="Roboto"/>
                <a:cs typeface="Roboto"/>
              </a:rPr>
              <a:t> </a:t>
            </a:r>
            <a:r>
              <a:rPr sz="1900" spc="-35" dirty="0">
                <a:latin typeface="Roboto"/>
                <a:cs typeface="Roboto"/>
              </a:rPr>
              <a:t>topic.</a:t>
            </a:r>
            <a:endParaRPr sz="1900" dirty="0">
              <a:latin typeface="Roboto"/>
              <a:cs typeface="Roboto"/>
            </a:endParaRPr>
          </a:p>
        </p:txBody>
      </p:sp>
      <p:pic>
        <p:nvPicPr>
          <p:cNvPr id="4" name="WhatsApp Video 2023-08-03 at 8.36.32 PM">
            <a:hlinkClick r:id="" action="ppaction://media"/>
            <a:extLst>
              <a:ext uri="{FF2B5EF4-FFF2-40B4-BE49-F238E27FC236}">
                <a16:creationId xmlns:a16="http://schemas.microsoft.com/office/drawing/2014/main" id="{BCB0AE6A-16D4-D438-B63C-26B3B365628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657599" y="2993579"/>
            <a:ext cx="6324601" cy="363582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8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65500" marR="5080" indent="-3352800">
              <a:lnSpc>
                <a:spcPct val="109600"/>
              </a:lnSpc>
              <a:spcBef>
                <a:spcPts val="100"/>
              </a:spcBef>
            </a:pPr>
            <a:r>
              <a:rPr spc="-35" dirty="0"/>
              <a:t>Part </a:t>
            </a:r>
            <a:r>
              <a:rPr spc="-50" dirty="0"/>
              <a:t>4: </a:t>
            </a:r>
            <a:r>
              <a:rPr spc="-45" dirty="0"/>
              <a:t>Content </a:t>
            </a:r>
            <a:r>
              <a:rPr spc="-35" dirty="0"/>
              <a:t>Creation and </a:t>
            </a:r>
            <a:r>
              <a:rPr spc="-30" dirty="0"/>
              <a:t>Curation </a:t>
            </a:r>
            <a:r>
              <a:rPr spc="-55" dirty="0"/>
              <a:t>(Post </a:t>
            </a:r>
            <a:r>
              <a:rPr spc="-40" dirty="0"/>
              <a:t>creations, </a:t>
            </a:r>
            <a:r>
              <a:rPr spc="-35" dirty="0"/>
              <a:t>Designs/Video </a:t>
            </a:r>
            <a:r>
              <a:rPr spc="-40" dirty="0"/>
              <a:t>Editing, </a:t>
            </a:r>
            <a:r>
              <a:rPr spc="-10" dirty="0"/>
              <a:t>Ad </a:t>
            </a:r>
            <a:r>
              <a:rPr spc="-40" dirty="0"/>
              <a:t>Campaigns </a:t>
            </a:r>
            <a:r>
              <a:rPr spc="-30" dirty="0"/>
              <a:t>over Social </a:t>
            </a:r>
            <a:r>
              <a:rPr spc="-459" dirty="0"/>
              <a:t> </a:t>
            </a:r>
            <a:r>
              <a:rPr spc="-55" dirty="0"/>
              <a:t>M</a:t>
            </a:r>
            <a:r>
              <a:rPr dirty="0"/>
              <a:t>e</a:t>
            </a:r>
            <a:r>
              <a:rPr spc="-80" dirty="0"/>
              <a:t>d</a:t>
            </a:r>
            <a:r>
              <a:rPr spc="-10" dirty="0"/>
              <a:t>i</a:t>
            </a:r>
            <a:r>
              <a:rPr spc="-5" dirty="0"/>
              <a:t>a</a:t>
            </a:r>
            <a:r>
              <a:rPr spc="-95" dirty="0"/>
              <a:t> </a:t>
            </a:r>
            <a:r>
              <a:rPr spc="-125" dirty="0"/>
              <a:t>a</a:t>
            </a:r>
            <a:r>
              <a:rPr spc="25" dirty="0"/>
              <a:t>n</a:t>
            </a:r>
            <a:r>
              <a:rPr spc="-5" dirty="0"/>
              <a:t>d</a:t>
            </a:r>
            <a:r>
              <a:rPr spc="-45" dirty="0"/>
              <a:t> </a:t>
            </a:r>
            <a:r>
              <a:rPr spc="-60" dirty="0"/>
              <a:t>E</a:t>
            </a:r>
            <a:r>
              <a:rPr spc="-45" dirty="0"/>
              <a:t>m</a:t>
            </a:r>
            <a:r>
              <a:rPr spc="-125" dirty="0"/>
              <a:t>a</a:t>
            </a:r>
            <a:r>
              <a:rPr spc="-10" dirty="0"/>
              <a:t>i</a:t>
            </a:r>
            <a:r>
              <a:rPr spc="-5" dirty="0"/>
              <a:t>l</a:t>
            </a:r>
            <a:r>
              <a:rPr spc="-80" dirty="0"/>
              <a:t> </a:t>
            </a:r>
            <a:r>
              <a:rPr spc="40" dirty="0"/>
              <a:t>I</a:t>
            </a:r>
            <a:r>
              <a:rPr spc="-80" dirty="0"/>
              <a:t>d</a:t>
            </a:r>
            <a:r>
              <a:rPr dirty="0"/>
              <a:t>e</a:t>
            </a:r>
            <a:r>
              <a:rPr spc="-25" dirty="0"/>
              <a:t>a</a:t>
            </a:r>
            <a:r>
              <a:rPr spc="-65" dirty="0"/>
              <a:t>t</a:t>
            </a:r>
            <a:r>
              <a:rPr spc="-110" dirty="0"/>
              <a:t>i</a:t>
            </a:r>
            <a:r>
              <a:rPr spc="25" dirty="0"/>
              <a:t>o</a:t>
            </a:r>
            <a:r>
              <a:rPr spc="-10" dirty="0"/>
              <a:t>n</a:t>
            </a:r>
            <a:r>
              <a:rPr spc="-140" dirty="0"/>
              <a:t> </a:t>
            </a:r>
            <a:r>
              <a:rPr spc="-25" dirty="0"/>
              <a:t>a</a:t>
            </a:r>
            <a:r>
              <a:rPr spc="-75" dirty="0"/>
              <a:t>n</a:t>
            </a:r>
            <a:r>
              <a:rPr spc="-5" dirty="0"/>
              <a:t>d</a:t>
            </a:r>
            <a:r>
              <a:rPr spc="-45" dirty="0"/>
              <a:t> </a:t>
            </a:r>
            <a:r>
              <a:rPr spc="-10" dirty="0"/>
              <a:t>C</a:t>
            </a:r>
            <a:r>
              <a:rPr spc="30" dirty="0"/>
              <a:t>r</a:t>
            </a:r>
            <a:r>
              <a:rPr dirty="0"/>
              <a:t>e</a:t>
            </a:r>
            <a:r>
              <a:rPr spc="-125" dirty="0"/>
              <a:t>a</a:t>
            </a:r>
            <a:r>
              <a:rPr spc="-65" dirty="0"/>
              <a:t>t</a:t>
            </a:r>
            <a:r>
              <a:rPr spc="-10" dirty="0"/>
              <a:t>i</a:t>
            </a:r>
            <a:r>
              <a:rPr spc="-75" dirty="0"/>
              <a:t>o</a:t>
            </a:r>
            <a:r>
              <a:rPr spc="25" dirty="0"/>
              <a:t>n</a:t>
            </a:r>
            <a:r>
              <a:rPr spc="5" dirty="0"/>
              <a:t>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130300" y="1854200"/>
            <a:ext cx="9699625" cy="20802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25" dirty="0">
                <a:solidFill>
                  <a:srgbClr val="424242"/>
                </a:solidFill>
                <a:latin typeface="Roboto"/>
                <a:cs typeface="Roboto"/>
              </a:rPr>
              <a:t>Social</a:t>
            </a:r>
            <a:r>
              <a:rPr sz="2800" b="1" spc="-55" dirty="0">
                <a:solidFill>
                  <a:srgbClr val="424242"/>
                </a:solidFill>
                <a:latin typeface="Roboto"/>
                <a:cs typeface="Roboto"/>
              </a:rPr>
              <a:t> </a:t>
            </a:r>
            <a:r>
              <a:rPr sz="2800" b="1" spc="-10" dirty="0">
                <a:solidFill>
                  <a:srgbClr val="424242"/>
                </a:solidFill>
                <a:latin typeface="Roboto"/>
                <a:cs typeface="Roboto"/>
              </a:rPr>
              <a:t>Media</a:t>
            </a:r>
            <a:r>
              <a:rPr sz="2800" b="1" spc="-110" dirty="0">
                <a:solidFill>
                  <a:srgbClr val="424242"/>
                </a:solidFill>
                <a:latin typeface="Roboto"/>
                <a:cs typeface="Roboto"/>
              </a:rPr>
              <a:t> </a:t>
            </a:r>
            <a:r>
              <a:rPr sz="2800" b="1" spc="55" dirty="0">
                <a:solidFill>
                  <a:srgbClr val="424242"/>
                </a:solidFill>
                <a:latin typeface="Roboto"/>
                <a:cs typeface="Roboto"/>
              </a:rPr>
              <a:t>Ad</a:t>
            </a:r>
            <a:r>
              <a:rPr sz="2800" b="1" spc="-90" dirty="0">
                <a:solidFill>
                  <a:srgbClr val="424242"/>
                </a:solidFill>
                <a:latin typeface="Roboto"/>
                <a:cs typeface="Roboto"/>
              </a:rPr>
              <a:t> </a:t>
            </a:r>
            <a:r>
              <a:rPr sz="2800" b="1" spc="-15" dirty="0">
                <a:solidFill>
                  <a:srgbClr val="424242"/>
                </a:solidFill>
                <a:latin typeface="Roboto"/>
                <a:cs typeface="Roboto"/>
              </a:rPr>
              <a:t>Campaigns</a:t>
            </a:r>
            <a:endParaRPr sz="2800" dirty="0">
              <a:latin typeface="Roboto"/>
              <a:cs typeface="Roboto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3250" dirty="0">
              <a:latin typeface="Roboto"/>
              <a:cs typeface="Roboto"/>
            </a:endParaRPr>
          </a:p>
          <a:p>
            <a:pPr marL="228600">
              <a:lnSpc>
                <a:spcPct val="100000"/>
              </a:lnSpc>
              <a:spcBef>
                <a:spcPts val="5"/>
              </a:spcBef>
            </a:pPr>
            <a:r>
              <a:rPr sz="1900" b="1" spc="-10" dirty="0">
                <a:latin typeface="Roboto"/>
                <a:cs typeface="Roboto"/>
              </a:rPr>
              <a:t>A</a:t>
            </a:r>
            <a:r>
              <a:rPr sz="1900" b="1" spc="-5" dirty="0">
                <a:latin typeface="Roboto"/>
                <a:cs typeface="Roboto"/>
              </a:rPr>
              <a:t>d</a:t>
            </a:r>
            <a:r>
              <a:rPr sz="1900" b="1" spc="-45" dirty="0">
                <a:latin typeface="Roboto"/>
                <a:cs typeface="Roboto"/>
              </a:rPr>
              <a:t> </a:t>
            </a:r>
            <a:r>
              <a:rPr sz="1900" b="1" spc="-10" dirty="0">
                <a:latin typeface="Roboto"/>
                <a:cs typeface="Roboto"/>
              </a:rPr>
              <a:t>C</a:t>
            </a:r>
            <a:r>
              <a:rPr sz="1900" b="1" spc="-125" dirty="0">
                <a:latin typeface="Roboto"/>
                <a:cs typeface="Roboto"/>
              </a:rPr>
              <a:t>a</a:t>
            </a:r>
            <a:r>
              <a:rPr sz="1900" b="1" spc="-45" dirty="0">
                <a:latin typeface="Roboto"/>
                <a:cs typeface="Roboto"/>
              </a:rPr>
              <a:t>m</a:t>
            </a:r>
            <a:r>
              <a:rPr sz="1900" b="1" spc="25" dirty="0">
                <a:latin typeface="Roboto"/>
                <a:cs typeface="Roboto"/>
              </a:rPr>
              <a:t>p</a:t>
            </a:r>
            <a:r>
              <a:rPr sz="1900" b="1" spc="-125" dirty="0">
                <a:latin typeface="Roboto"/>
                <a:cs typeface="Roboto"/>
              </a:rPr>
              <a:t>a</a:t>
            </a:r>
            <a:r>
              <a:rPr sz="1900" b="1" spc="-10" dirty="0">
                <a:latin typeface="Roboto"/>
                <a:cs typeface="Roboto"/>
              </a:rPr>
              <a:t>i</a:t>
            </a:r>
            <a:r>
              <a:rPr sz="1900" b="1" spc="-80" dirty="0">
                <a:latin typeface="Roboto"/>
                <a:cs typeface="Roboto"/>
              </a:rPr>
              <a:t>g</a:t>
            </a:r>
            <a:r>
              <a:rPr sz="1900" b="1" spc="25" dirty="0">
                <a:latin typeface="Roboto"/>
                <a:cs typeface="Roboto"/>
              </a:rPr>
              <a:t>n</a:t>
            </a:r>
            <a:r>
              <a:rPr sz="1900" b="1" spc="-5" dirty="0">
                <a:latin typeface="Roboto"/>
                <a:cs typeface="Roboto"/>
              </a:rPr>
              <a:t>s</a:t>
            </a:r>
            <a:r>
              <a:rPr sz="1900" b="1" spc="-155" dirty="0">
                <a:latin typeface="Roboto"/>
                <a:cs typeface="Roboto"/>
              </a:rPr>
              <a:t> </a:t>
            </a:r>
            <a:r>
              <a:rPr sz="1900" b="1" spc="25" dirty="0">
                <a:latin typeface="Roboto"/>
                <a:cs typeface="Roboto"/>
              </a:rPr>
              <a:t>o</a:t>
            </a:r>
            <a:r>
              <a:rPr sz="1900" b="1" spc="-75" dirty="0">
                <a:latin typeface="Roboto"/>
                <a:cs typeface="Roboto"/>
              </a:rPr>
              <a:t>v</a:t>
            </a:r>
            <a:r>
              <a:rPr sz="1900" b="1" dirty="0">
                <a:latin typeface="Roboto"/>
                <a:cs typeface="Roboto"/>
              </a:rPr>
              <a:t>e</a:t>
            </a:r>
            <a:r>
              <a:rPr sz="1900" b="1" spc="25" dirty="0">
                <a:latin typeface="Roboto"/>
                <a:cs typeface="Roboto"/>
              </a:rPr>
              <a:t>r</a:t>
            </a:r>
            <a:r>
              <a:rPr sz="1900" b="1" spc="-70" dirty="0">
                <a:latin typeface="Roboto"/>
                <a:cs typeface="Roboto"/>
              </a:rPr>
              <a:t> </a:t>
            </a:r>
            <a:r>
              <a:rPr sz="1900" b="1" spc="-80" dirty="0">
                <a:latin typeface="Roboto"/>
                <a:cs typeface="Roboto"/>
              </a:rPr>
              <a:t>S</a:t>
            </a:r>
            <a:r>
              <a:rPr sz="1900" b="1" spc="25" dirty="0">
                <a:latin typeface="Roboto"/>
                <a:cs typeface="Roboto"/>
              </a:rPr>
              <a:t>o</a:t>
            </a:r>
            <a:r>
              <a:rPr sz="1900" b="1" spc="-85" dirty="0">
                <a:latin typeface="Roboto"/>
                <a:cs typeface="Roboto"/>
              </a:rPr>
              <a:t>c</a:t>
            </a:r>
            <a:r>
              <a:rPr sz="1900" b="1" spc="-10" dirty="0">
                <a:latin typeface="Roboto"/>
                <a:cs typeface="Roboto"/>
              </a:rPr>
              <a:t>i</a:t>
            </a:r>
            <a:r>
              <a:rPr sz="1900" b="1" spc="-25" dirty="0">
                <a:latin typeface="Roboto"/>
                <a:cs typeface="Roboto"/>
              </a:rPr>
              <a:t>a</a:t>
            </a:r>
            <a:r>
              <a:rPr sz="1900" b="1" spc="-5" dirty="0">
                <a:latin typeface="Roboto"/>
                <a:cs typeface="Roboto"/>
              </a:rPr>
              <a:t>l</a:t>
            </a:r>
            <a:r>
              <a:rPr sz="1900" b="1" spc="-80" dirty="0">
                <a:latin typeface="Roboto"/>
                <a:cs typeface="Roboto"/>
              </a:rPr>
              <a:t> </a:t>
            </a:r>
            <a:r>
              <a:rPr sz="1900" b="1" spc="-55" dirty="0">
                <a:latin typeface="Roboto"/>
                <a:cs typeface="Roboto"/>
              </a:rPr>
              <a:t>M</a:t>
            </a:r>
            <a:r>
              <a:rPr sz="1900" b="1" dirty="0">
                <a:latin typeface="Roboto"/>
                <a:cs typeface="Roboto"/>
              </a:rPr>
              <a:t>e</a:t>
            </a:r>
            <a:r>
              <a:rPr sz="1900" b="1" spc="-80" dirty="0">
                <a:latin typeface="Roboto"/>
                <a:cs typeface="Roboto"/>
              </a:rPr>
              <a:t>d</a:t>
            </a:r>
            <a:r>
              <a:rPr sz="1900" b="1" spc="-10" dirty="0">
                <a:latin typeface="Roboto"/>
                <a:cs typeface="Roboto"/>
              </a:rPr>
              <a:t>i</a:t>
            </a:r>
            <a:r>
              <a:rPr sz="1900" b="1" spc="-125" dirty="0">
                <a:latin typeface="Roboto"/>
                <a:cs typeface="Roboto"/>
              </a:rPr>
              <a:t>a</a:t>
            </a:r>
            <a:r>
              <a:rPr sz="1900" b="1" spc="-5" dirty="0">
                <a:latin typeface="Roboto"/>
                <a:cs typeface="Roboto"/>
              </a:rPr>
              <a:t>:</a:t>
            </a:r>
            <a:endParaRPr sz="1900" dirty="0">
              <a:latin typeface="Roboto"/>
              <a:cs typeface="Roboto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850" dirty="0">
              <a:latin typeface="Roboto"/>
              <a:cs typeface="Roboto"/>
            </a:endParaRPr>
          </a:p>
          <a:p>
            <a:pPr marL="228600" marR="5080">
              <a:lnSpc>
                <a:spcPts val="2200"/>
              </a:lnSpc>
              <a:spcBef>
                <a:spcPts val="5"/>
              </a:spcBef>
            </a:pPr>
            <a:r>
              <a:rPr sz="1900" spc="-35" dirty="0">
                <a:latin typeface="Roboto"/>
                <a:cs typeface="Roboto"/>
              </a:rPr>
              <a:t>Come </a:t>
            </a:r>
            <a:r>
              <a:rPr sz="1900" spc="-50" dirty="0">
                <a:latin typeface="Roboto"/>
                <a:cs typeface="Roboto"/>
              </a:rPr>
              <a:t>up with </a:t>
            </a:r>
            <a:r>
              <a:rPr sz="1900" spc="-5" dirty="0">
                <a:latin typeface="Roboto"/>
                <a:cs typeface="Roboto"/>
              </a:rPr>
              <a:t>3 </a:t>
            </a:r>
            <a:r>
              <a:rPr sz="1900" spc="-30" dirty="0">
                <a:latin typeface="Roboto"/>
                <a:cs typeface="Roboto"/>
              </a:rPr>
              <a:t>ad </a:t>
            </a:r>
            <a:r>
              <a:rPr sz="1900" spc="-35" dirty="0">
                <a:latin typeface="Roboto"/>
                <a:cs typeface="Roboto"/>
              </a:rPr>
              <a:t>campaigns </a:t>
            </a:r>
            <a:r>
              <a:rPr sz="1900" spc="-45" dirty="0">
                <a:latin typeface="Roboto"/>
                <a:cs typeface="Roboto"/>
              </a:rPr>
              <a:t>each </a:t>
            </a:r>
            <a:r>
              <a:rPr sz="1900" spc="-50" dirty="0">
                <a:latin typeface="Roboto"/>
                <a:cs typeface="Roboto"/>
              </a:rPr>
              <a:t>covering </a:t>
            </a:r>
            <a:r>
              <a:rPr sz="1900" spc="-20" dirty="0">
                <a:latin typeface="Roboto"/>
                <a:cs typeface="Roboto"/>
              </a:rPr>
              <a:t>one </a:t>
            </a:r>
            <a:r>
              <a:rPr sz="1900" spc="-25" dirty="0">
                <a:latin typeface="Roboto"/>
                <a:cs typeface="Roboto"/>
              </a:rPr>
              <a:t>of </a:t>
            </a:r>
            <a:r>
              <a:rPr sz="1900" spc="-40" dirty="0">
                <a:latin typeface="Roboto"/>
                <a:cs typeface="Roboto"/>
              </a:rPr>
              <a:t>the mentioned </a:t>
            </a:r>
            <a:r>
              <a:rPr sz="1900" spc="-55" dirty="0">
                <a:latin typeface="Roboto"/>
                <a:cs typeface="Roboto"/>
              </a:rPr>
              <a:t>goals: </a:t>
            </a:r>
            <a:r>
              <a:rPr sz="1900" spc="-40" dirty="0">
                <a:latin typeface="Roboto"/>
                <a:cs typeface="Roboto"/>
              </a:rPr>
              <a:t>brand </a:t>
            </a:r>
            <a:r>
              <a:rPr sz="1900" spc="-50" dirty="0">
                <a:latin typeface="Roboto"/>
                <a:cs typeface="Roboto"/>
              </a:rPr>
              <a:t>awareness, </a:t>
            </a:r>
            <a:r>
              <a:rPr sz="1900" spc="-459" dirty="0">
                <a:latin typeface="Roboto"/>
                <a:cs typeface="Roboto"/>
              </a:rPr>
              <a:t> </a:t>
            </a:r>
            <a:r>
              <a:rPr sz="1900" spc="-55" dirty="0">
                <a:latin typeface="Roboto"/>
                <a:cs typeface="Roboto"/>
              </a:rPr>
              <a:t>driving</a:t>
            </a:r>
            <a:r>
              <a:rPr sz="1900" spc="-45" dirty="0">
                <a:latin typeface="Roboto"/>
                <a:cs typeface="Roboto"/>
              </a:rPr>
              <a:t> </a:t>
            </a:r>
            <a:r>
              <a:rPr sz="1900" spc="-35" dirty="0">
                <a:latin typeface="Roboto"/>
                <a:cs typeface="Roboto"/>
              </a:rPr>
              <a:t>website</a:t>
            </a:r>
            <a:r>
              <a:rPr sz="1900" spc="-80" dirty="0">
                <a:latin typeface="Roboto"/>
                <a:cs typeface="Roboto"/>
              </a:rPr>
              <a:t> </a:t>
            </a:r>
            <a:r>
              <a:rPr sz="1900" spc="-25" dirty="0">
                <a:latin typeface="Roboto"/>
                <a:cs typeface="Roboto"/>
              </a:rPr>
              <a:t>traffic,</a:t>
            </a:r>
            <a:r>
              <a:rPr sz="1900" spc="-50" dirty="0">
                <a:latin typeface="Roboto"/>
                <a:cs typeface="Roboto"/>
              </a:rPr>
              <a:t> </a:t>
            </a:r>
            <a:r>
              <a:rPr sz="1900" spc="-5" dirty="0">
                <a:latin typeface="Roboto"/>
                <a:cs typeface="Roboto"/>
              </a:rPr>
              <a:t>or</a:t>
            </a:r>
            <a:r>
              <a:rPr sz="1900" spc="-120" dirty="0">
                <a:latin typeface="Roboto"/>
                <a:cs typeface="Roboto"/>
              </a:rPr>
              <a:t> </a:t>
            </a:r>
            <a:r>
              <a:rPr sz="1900" spc="-50" dirty="0">
                <a:latin typeface="Roboto"/>
                <a:cs typeface="Roboto"/>
              </a:rPr>
              <a:t>generating</a:t>
            </a:r>
            <a:r>
              <a:rPr sz="1900" spc="-40" dirty="0">
                <a:latin typeface="Roboto"/>
                <a:cs typeface="Roboto"/>
              </a:rPr>
              <a:t> </a:t>
            </a:r>
            <a:r>
              <a:rPr sz="1900" spc="-25" dirty="0">
                <a:latin typeface="Roboto"/>
                <a:cs typeface="Roboto"/>
              </a:rPr>
              <a:t>leads</a:t>
            </a:r>
            <a:endParaRPr sz="1900" dirty="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C510334-F3BB-7636-BFD5-D1BF19856578}"/>
              </a:ext>
            </a:extLst>
          </p:cNvPr>
          <p:cNvSpPr txBox="1"/>
          <p:nvPr/>
        </p:nvSpPr>
        <p:spPr>
          <a:xfrm>
            <a:off x="457200" y="381000"/>
            <a:ext cx="426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en-IN" sz="3200" b="1" spc="-40" dirty="0">
                <a:latin typeface="Roboto"/>
                <a:cs typeface="Roboto"/>
              </a:rPr>
              <a:t>Brand </a:t>
            </a:r>
            <a:r>
              <a:rPr lang="en-IN" sz="3200" b="1" spc="-50" dirty="0">
                <a:latin typeface="Roboto"/>
                <a:cs typeface="Roboto"/>
              </a:rPr>
              <a:t>Awareness :</a:t>
            </a:r>
            <a:endParaRPr lang="en-IN" sz="32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51B48E-F52C-8A30-A6C4-63084FD97D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7849" y="262615"/>
            <a:ext cx="5662151" cy="633276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0C5BB87-9900-C44C-6018-BB8C1E6368C5}"/>
              </a:ext>
            </a:extLst>
          </p:cNvPr>
          <p:cNvSpPr txBox="1"/>
          <p:nvPr/>
        </p:nvSpPr>
        <p:spPr>
          <a:xfrm>
            <a:off x="381000" y="1219200"/>
            <a:ext cx="5105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TARGETING</a:t>
            </a:r>
            <a:r>
              <a:rPr lang="en-US" dirty="0"/>
              <a:t>: Location : India, All Gender,</a:t>
            </a:r>
          </a:p>
          <a:p>
            <a:r>
              <a:rPr lang="en-US" dirty="0"/>
              <a:t>Age , Interest : </a:t>
            </a:r>
            <a:r>
              <a:rPr lang="en-US" b="1" dirty="0"/>
              <a:t>TCS</a:t>
            </a:r>
            <a:r>
              <a:rPr lang="en-US" dirty="0"/>
              <a:t> ,</a:t>
            </a:r>
            <a:r>
              <a:rPr lang="en-US" b="1" dirty="0"/>
              <a:t> INFOSYS</a:t>
            </a:r>
            <a:r>
              <a:rPr lang="en-US" dirty="0"/>
              <a:t>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710428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F843B6A-05F2-6255-06C1-531DF83DF7FA}"/>
              </a:ext>
            </a:extLst>
          </p:cNvPr>
          <p:cNvSpPr txBox="1"/>
          <p:nvPr/>
        </p:nvSpPr>
        <p:spPr>
          <a:xfrm>
            <a:off x="449826" y="1219200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1" dirty="0"/>
              <a:t>TARGETING</a:t>
            </a:r>
            <a:r>
              <a:rPr lang="en-US" dirty="0"/>
              <a:t>: Location : India, All Gender,</a:t>
            </a:r>
          </a:p>
          <a:p>
            <a:r>
              <a:rPr lang="en-US" dirty="0"/>
              <a:t>Age , Interest : </a:t>
            </a:r>
            <a:r>
              <a:rPr lang="en-US" b="1" dirty="0"/>
              <a:t>TCS</a:t>
            </a:r>
            <a:r>
              <a:rPr lang="en-US" dirty="0"/>
              <a:t> ,</a:t>
            </a:r>
            <a:r>
              <a:rPr lang="en-US" b="1" dirty="0"/>
              <a:t> INFOSYS</a:t>
            </a:r>
            <a:r>
              <a:rPr lang="en-US" dirty="0"/>
              <a:t>.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3FA129-D01F-D2E7-8106-70B1E6C68D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3567" y="254995"/>
            <a:ext cx="5692633" cy="634801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6A10723-ECA7-04C9-06FF-8EE9B6A3C6EB}"/>
              </a:ext>
            </a:extLst>
          </p:cNvPr>
          <p:cNvSpPr txBox="1"/>
          <p:nvPr/>
        </p:nvSpPr>
        <p:spPr>
          <a:xfrm>
            <a:off x="422787" y="389732"/>
            <a:ext cx="63246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en-IN" sz="2800" b="1" spc="-55" dirty="0">
                <a:latin typeface="Roboto"/>
                <a:cs typeface="Roboto"/>
              </a:rPr>
              <a:t>Driving</a:t>
            </a:r>
            <a:r>
              <a:rPr lang="en-IN" sz="2800" b="1" spc="-45" dirty="0">
                <a:latin typeface="Roboto"/>
                <a:cs typeface="Roboto"/>
              </a:rPr>
              <a:t> </a:t>
            </a:r>
            <a:r>
              <a:rPr lang="en-IN" sz="2800" b="1" spc="-35" dirty="0">
                <a:latin typeface="Roboto"/>
                <a:cs typeface="Roboto"/>
              </a:rPr>
              <a:t>Website</a:t>
            </a:r>
            <a:r>
              <a:rPr lang="en-IN" sz="2800" b="1" spc="-80" dirty="0">
                <a:latin typeface="Roboto"/>
                <a:cs typeface="Roboto"/>
              </a:rPr>
              <a:t> </a:t>
            </a:r>
            <a:r>
              <a:rPr lang="en-IN" sz="2800" b="1" spc="-25" dirty="0">
                <a:latin typeface="Roboto"/>
                <a:cs typeface="Roboto"/>
              </a:rPr>
              <a:t>Traffic:</a:t>
            </a:r>
            <a:endParaRPr lang="en-IN" sz="2800" b="1" dirty="0"/>
          </a:p>
        </p:txBody>
      </p:sp>
    </p:spTree>
    <p:extLst>
      <p:ext uri="{BB962C8B-B14F-4D97-AF65-F5344CB8AC3E}">
        <p14:creationId xmlns:p14="http://schemas.microsoft.com/office/powerpoint/2010/main" val="34101208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EFF298E-0CFD-F284-5243-22B3C2C639C1}"/>
              </a:ext>
            </a:extLst>
          </p:cNvPr>
          <p:cNvSpPr txBox="1"/>
          <p:nvPr/>
        </p:nvSpPr>
        <p:spPr>
          <a:xfrm>
            <a:off x="457200" y="381000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en-IN" sz="3200" b="1" spc="-50" dirty="0">
                <a:latin typeface="Roboto"/>
                <a:cs typeface="Roboto"/>
              </a:rPr>
              <a:t>Generating</a:t>
            </a:r>
            <a:r>
              <a:rPr lang="en-IN" sz="3200" b="1" spc="-40" dirty="0">
                <a:latin typeface="Roboto"/>
                <a:cs typeface="Roboto"/>
              </a:rPr>
              <a:t> </a:t>
            </a:r>
            <a:r>
              <a:rPr lang="en-IN" sz="3200" b="1" spc="-25" dirty="0">
                <a:latin typeface="Roboto"/>
                <a:cs typeface="Roboto"/>
              </a:rPr>
              <a:t>leads</a:t>
            </a:r>
            <a:endParaRPr lang="en-IN" sz="32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0B0454-16CF-1B58-E269-06E0EB405A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2091" y="277857"/>
            <a:ext cx="5646909" cy="63022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B7373F7-B8A2-BB8D-2979-B0BC91A81D5E}"/>
              </a:ext>
            </a:extLst>
          </p:cNvPr>
          <p:cNvSpPr txBox="1"/>
          <p:nvPr/>
        </p:nvSpPr>
        <p:spPr>
          <a:xfrm>
            <a:off x="685800" y="1600200"/>
            <a:ext cx="3886200" cy="1981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FD3A3D-A70C-5672-C5EC-62F0740C967F}"/>
              </a:ext>
            </a:extLst>
          </p:cNvPr>
          <p:cNvSpPr txBox="1"/>
          <p:nvPr/>
        </p:nvSpPr>
        <p:spPr>
          <a:xfrm>
            <a:off x="609600" y="1118175"/>
            <a:ext cx="3886200" cy="1981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DA0A0CF-A975-5C3F-3A7F-FB4187A317F9}"/>
              </a:ext>
            </a:extLst>
          </p:cNvPr>
          <p:cNvSpPr txBox="1"/>
          <p:nvPr/>
        </p:nvSpPr>
        <p:spPr>
          <a:xfrm>
            <a:off x="533400" y="1295400"/>
            <a:ext cx="4267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TARGETING</a:t>
            </a:r>
            <a:r>
              <a:rPr lang="en-US" dirty="0"/>
              <a:t>: Location : India, All Gender,</a:t>
            </a:r>
          </a:p>
          <a:p>
            <a:r>
              <a:rPr lang="en-US" dirty="0"/>
              <a:t>Age , Interest : </a:t>
            </a:r>
            <a:r>
              <a:rPr lang="en-US" b="1" dirty="0"/>
              <a:t>TCS</a:t>
            </a:r>
            <a:r>
              <a:rPr lang="en-US" dirty="0"/>
              <a:t> , </a:t>
            </a:r>
            <a:r>
              <a:rPr lang="en-US" b="1" dirty="0"/>
              <a:t>INFOSYS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27380756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38935" y="381000"/>
            <a:ext cx="8914130" cy="914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60800" marR="5080" indent="-3848100">
              <a:lnSpc>
                <a:spcPct val="116700"/>
              </a:lnSpc>
              <a:spcBef>
                <a:spcPts val="100"/>
              </a:spcBef>
            </a:pPr>
            <a:r>
              <a:rPr sz="2500" spc="10" dirty="0"/>
              <a:t>Part </a:t>
            </a:r>
            <a:r>
              <a:rPr sz="2500" spc="-20" dirty="0"/>
              <a:t>1: </a:t>
            </a:r>
            <a:r>
              <a:rPr sz="2500" spc="-10" dirty="0"/>
              <a:t>Brand </a:t>
            </a:r>
            <a:r>
              <a:rPr sz="2500" spc="-35" dirty="0"/>
              <a:t>study, </a:t>
            </a:r>
            <a:r>
              <a:rPr sz="2500" dirty="0"/>
              <a:t>Competitor </a:t>
            </a:r>
            <a:r>
              <a:rPr sz="2500" spc="-10" dirty="0"/>
              <a:t>Analysis </a:t>
            </a:r>
            <a:r>
              <a:rPr sz="2500" spc="-5" dirty="0"/>
              <a:t>&amp; Buyer’s/Audience’s </a:t>
            </a:r>
            <a:r>
              <a:rPr sz="2500" spc="-610" dirty="0"/>
              <a:t> </a:t>
            </a:r>
            <a:r>
              <a:rPr sz="2500" spc="10" dirty="0"/>
              <a:t>Persona</a:t>
            </a:r>
            <a:endParaRPr sz="2500" dirty="0"/>
          </a:p>
        </p:txBody>
      </p:sp>
      <p:sp>
        <p:nvSpPr>
          <p:cNvPr id="3" name="object 3"/>
          <p:cNvSpPr txBox="1"/>
          <p:nvPr/>
        </p:nvSpPr>
        <p:spPr>
          <a:xfrm>
            <a:off x="1447800" y="1600200"/>
            <a:ext cx="8686800" cy="61042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31800" indent="-419100">
              <a:lnSpc>
                <a:spcPct val="100000"/>
              </a:lnSpc>
              <a:spcBef>
                <a:spcPts val="100"/>
              </a:spcBef>
              <a:buFont typeface="Lucida Sans Unicode"/>
              <a:buChar char="●"/>
              <a:tabLst>
                <a:tab pos="431165" algn="l"/>
                <a:tab pos="431800" algn="l"/>
              </a:tabLst>
            </a:pPr>
            <a:r>
              <a:rPr sz="1900" b="1" spc="-40" dirty="0">
                <a:latin typeface="Roboto"/>
                <a:cs typeface="Roboto"/>
              </a:rPr>
              <a:t>Brand</a:t>
            </a:r>
            <a:r>
              <a:rPr sz="1900" b="1" spc="-55" dirty="0">
                <a:latin typeface="Roboto"/>
                <a:cs typeface="Roboto"/>
              </a:rPr>
              <a:t> </a:t>
            </a:r>
            <a:r>
              <a:rPr sz="1900" b="1" spc="-40" dirty="0">
                <a:latin typeface="Roboto"/>
                <a:cs typeface="Roboto"/>
              </a:rPr>
              <a:t>Messaging:</a:t>
            </a:r>
            <a:endParaRPr lang="en-IN" sz="1900" b="1" spc="-40" dirty="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31165" algn="l"/>
                <a:tab pos="431800" algn="l"/>
              </a:tabLst>
            </a:pPr>
            <a:r>
              <a:rPr lang="en-IN" sz="1900" spc="-40" dirty="0">
                <a:latin typeface="Roboto"/>
                <a:cs typeface="Roboto"/>
              </a:rPr>
              <a:t>  Information about their electrical, Soaps, Detergent Products</a:t>
            </a:r>
            <a:endParaRPr sz="1900" dirty="0">
              <a:latin typeface="Roboto"/>
              <a:cs typeface="Robot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16627" y="6019800"/>
            <a:ext cx="5257800" cy="3052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31800" indent="-419100">
              <a:lnSpc>
                <a:spcPct val="100000"/>
              </a:lnSpc>
              <a:spcBef>
                <a:spcPts val="100"/>
              </a:spcBef>
              <a:buFont typeface="Lucida Sans Unicode"/>
              <a:buChar char="●"/>
              <a:tabLst>
                <a:tab pos="431165" algn="l"/>
                <a:tab pos="431800" algn="l"/>
              </a:tabLst>
            </a:pPr>
            <a:r>
              <a:rPr lang="en-IN" sz="1900" b="1" spc="-60" dirty="0">
                <a:latin typeface="Roboto"/>
                <a:cs typeface="Roboto"/>
              </a:rPr>
              <a:t>B</a:t>
            </a:r>
            <a:r>
              <a:rPr sz="1900" b="1" spc="-70" dirty="0">
                <a:latin typeface="Roboto"/>
                <a:cs typeface="Roboto"/>
              </a:rPr>
              <a:t>r</a:t>
            </a:r>
            <a:r>
              <a:rPr sz="1900" b="1" spc="-25" dirty="0">
                <a:latin typeface="Roboto"/>
                <a:cs typeface="Roboto"/>
              </a:rPr>
              <a:t>a</a:t>
            </a:r>
            <a:r>
              <a:rPr sz="1900" b="1" spc="-75" dirty="0">
                <a:latin typeface="Roboto"/>
                <a:cs typeface="Roboto"/>
              </a:rPr>
              <a:t>n</a:t>
            </a:r>
            <a:r>
              <a:rPr sz="1900" b="1" spc="20" dirty="0">
                <a:latin typeface="Roboto"/>
                <a:cs typeface="Roboto"/>
              </a:rPr>
              <a:t>d</a:t>
            </a:r>
            <a:r>
              <a:rPr sz="1900" b="1" spc="-114" dirty="0">
                <a:latin typeface="Roboto"/>
                <a:cs typeface="Roboto"/>
              </a:rPr>
              <a:t>'</a:t>
            </a:r>
            <a:r>
              <a:rPr sz="1900" b="1" spc="-5" dirty="0">
                <a:latin typeface="Roboto"/>
                <a:cs typeface="Roboto"/>
              </a:rPr>
              <a:t>s</a:t>
            </a:r>
            <a:r>
              <a:rPr sz="1900" b="1" spc="-155" dirty="0">
                <a:latin typeface="Roboto"/>
                <a:cs typeface="Roboto"/>
              </a:rPr>
              <a:t> </a:t>
            </a:r>
            <a:r>
              <a:rPr sz="1900" b="1" spc="-65" dirty="0">
                <a:latin typeface="Roboto"/>
                <a:cs typeface="Roboto"/>
              </a:rPr>
              <a:t>t</a:t>
            </a:r>
            <a:r>
              <a:rPr sz="1900" b="1" spc="-25" dirty="0">
                <a:latin typeface="Roboto"/>
                <a:cs typeface="Roboto"/>
              </a:rPr>
              <a:t>a</a:t>
            </a:r>
            <a:r>
              <a:rPr sz="1900" b="1" spc="-80" dirty="0">
                <a:latin typeface="Roboto"/>
                <a:cs typeface="Roboto"/>
              </a:rPr>
              <a:t>g</a:t>
            </a:r>
            <a:r>
              <a:rPr sz="1900" b="1" spc="-10" dirty="0">
                <a:latin typeface="Roboto"/>
                <a:cs typeface="Roboto"/>
              </a:rPr>
              <a:t>li</a:t>
            </a:r>
            <a:r>
              <a:rPr sz="1900" b="1" spc="-75" dirty="0">
                <a:latin typeface="Roboto"/>
                <a:cs typeface="Roboto"/>
              </a:rPr>
              <a:t>n</a:t>
            </a:r>
            <a:r>
              <a:rPr sz="1900" b="1" dirty="0">
                <a:latin typeface="Roboto"/>
                <a:cs typeface="Roboto"/>
              </a:rPr>
              <a:t>e</a:t>
            </a:r>
            <a:r>
              <a:rPr sz="1900" b="1" spc="-5" dirty="0">
                <a:latin typeface="Roboto"/>
                <a:cs typeface="Roboto"/>
              </a:rPr>
              <a:t>:</a:t>
            </a:r>
            <a:endParaRPr sz="1900" dirty="0">
              <a:latin typeface="Roboto"/>
              <a:cs typeface="Roboto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05B609-349B-24D6-0CF4-EE8811FBC53C}"/>
              </a:ext>
            </a:extLst>
          </p:cNvPr>
          <p:cNvSpPr txBox="1"/>
          <p:nvPr/>
        </p:nvSpPr>
        <p:spPr>
          <a:xfrm>
            <a:off x="1219200" y="1219200"/>
            <a:ext cx="4648200" cy="374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03200" marR="5080">
              <a:lnSpc>
                <a:spcPts val="2200"/>
              </a:lnSpc>
              <a:spcBef>
                <a:spcPts val="240"/>
              </a:spcBef>
              <a:tabLst>
                <a:tab pos="621665" algn="l"/>
                <a:tab pos="622300" algn="l"/>
              </a:tabLst>
            </a:pPr>
            <a:r>
              <a:rPr lang="en-IN" sz="1800" b="1" spc="10" dirty="0"/>
              <a:t>COMPANY/TOPIC for project</a:t>
            </a:r>
            <a:r>
              <a:rPr lang="en-IN" sz="1800" spc="10" dirty="0"/>
              <a:t>: </a:t>
            </a:r>
            <a:r>
              <a:rPr lang="en-IN" sz="2000" b="1" spc="10" dirty="0">
                <a:solidFill>
                  <a:srgbClr val="0070C0"/>
                </a:solidFill>
              </a:rPr>
              <a:t>WIPRO</a:t>
            </a:r>
            <a:endParaRPr lang="en-IN" sz="1600" b="1" spc="-25" dirty="0">
              <a:solidFill>
                <a:srgbClr val="0070C0"/>
              </a:solidFill>
              <a:latin typeface="Roboto"/>
              <a:cs typeface="Roboto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5456207-6C3F-4242-37D0-FFA01A4A9ED8}"/>
              </a:ext>
            </a:extLst>
          </p:cNvPr>
          <p:cNvSpPr txBox="1"/>
          <p:nvPr/>
        </p:nvSpPr>
        <p:spPr>
          <a:xfrm>
            <a:off x="1406236" y="62600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202124"/>
                </a:solidFill>
                <a:effectLst/>
                <a:latin typeface="Google Sans"/>
              </a:rPr>
              <a:t> 'Applying Thought'. 'Powered by intellect.</a:t>
            </a:r>
            <a:endParaRPr lang="en-IN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8584588-1D4C-18EC-ABEC-151BDB77A22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8935" y="2286000"/>
            <a:ext cx="2491822" cy="306286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4D733B7-0B92-B8C9-DB49-8DFE46F017A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2286000"/>
            <a:ext cx="2491822" cy="3069787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8470BE7F-9FF1-6BB2-1E1F-A7155DB42805}"/>
              </a:ext>
            </a:extLst>
          </p:cNvPr>
          <p:cNvSpPr txBox="1"/>
          <p:nvPr/>
        </p:nvSpPr>
        <p:spPr>
          <a:xfrm>
            <a:off x="1638935" y="5334000"/>
            <a:ext cx="754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hlinkClick r:id="rId4"/>
              </a:rPr>
              <a:t>https://www.instagram.com/p/Ct9Mbw9L_WY/?igshid=MzRlODBiNWFlZA==</a:t>
            </a:r>
            <a:endParaRPr lang="en-IN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35D67EA-E71F-8DE4-C322-7852BC5A005B}"/>
              </a:ext>
            </a:extLst>
          </p:cNvPr>
          <p:cNvSpPr txBox="1"/>
          <p:nvPr/>
        </p:nvSpPr>
        <p:spPr>
          <a:xfrm>
            <a:off x="1663180" y="5638800"/>
            <a:ext cx="784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hlinkClick r:id="rId5"/>
              </a:rPr>
              <a:t>https://www.instagram.com/reel/Ct_rVxTAxnV/?igshid=MzRlODBiNWFlZA==</a:t>
            </a:r>
            <a:endParaRPr lang="en-IN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65500" marR="5080" indent="-3352800">
              <a:lnSpc>
                <a:spcPct val="109600"/>
              </a:lnSpc>
              <a:spcBef>
                <a:spcPts val="100"/>
              </a:spcBef>
            </a:pPr>
            <a:r>
              <a:rPr spc="-35" dirty="0"/>
              <a:t>Part </a:t>
            </a:r>
            <a:r>
              <a:rPr spc="-50" dirty="0"/>
              <a:t>4: </a:t>
            </a:r>
            <a:r>
              <a:rPr spc="-45" dirty="0"/>
              <a:t>Content </a:t>
            </a:r>
            <a:r>
              <a:rPr spc="-35" dirty="0"/>
              <a:t>Creation and </a:t>
            </a:r>
            <a:r>
              <a:rPr spc="-30" dirty="0"/>
              <a:t>Curation </a:t>
            </a:r>
            <a:r>
              <a:rPr spc="-55" dirty="0"/>
              <a:t>(Post </a:t>
            </a:r>
            <a:r>
              <a:rPr spc="-40" dirty="0"/>
              <a:t>creations, </a:t>
            </a:r>
            <a:r>
              <a:rPr spc="-35" dirty="0"/>
              <a:t>Designs/Video </a:t>
            </a:r>
            <a:r>
              <a:rPr spc="-40" dirty="0"/>
              <a:t>Editing, </a:t>
            </a:r>
            <a:r>
              <a:rPr spc="-10" dirty="0"/>
              <a:t>Ad </a:t>
            </a:r>
            <a:r>
              <a:rPr spc="-40" dirty="0"/>
              <a:t>Campaigns </a:t>
            </a:r>
            <a:r>
              <a:rPr spc="-30" dirty="0"/>
              <a:t>over Social </a:t>
            </a:r>
            <a:r>
              <a:rPr spc="-459" dirty="0"/>
              <a:t> </a:t>
            </a:r>
            <a:r>
              <a:rPr spc="-55" dirty="0"/>
              <a:t>M</a:t>
            </a:r>
            <a:r>
              <a:rPr dirty="0"/>
              <a:t>e</a:t>
            </a:r>
            <a:r>
              <a:rPr spc="-80" dirty="0"/>
              <a:t>d</a:t>
            </a:r>
            <a:r>
              <a:rPr spc="-10" dirty="0"/>
              <a:t>i</a:t>
            </a:r>
            <a:r>
              <a:rPr spc="-5" dirty="0"/>
              <a:t>a</a:t>
            </a:r>
            <a:r>
              <a:rPr spc="-95" dirty="0"/>
              <a:t> </a:t>
            </a:r>
            <a:r>
              <a:rPr spc="-125" dirty="0"/>
              <a:t>a</a:t>
            </a:r>
            <a:r>
              <a:rPr spc="25" dirty="0"/>
              <a:t>n</a:t>
            </a:r>
            <a:r>
              <a:rPr spc="-5" dirty="0"/>
              <a:t>d</a:t>
            </a:r>
            <a:r>
              <a:rPr spc="-45" dirty="0"/>
              <a:t> </a:t>
            </a:r>
            <a:r>
              <a:rPr spc="-60" dirty="0"/>
              <a:t>E</a:t>
            </a:r>
            <a:r>
              <a:rPr spc="-45" dirty="0"/>
              <a:t>m</a:t>
            </a:r>
            <a:r>
              <a:rPr spc="-125" dirty="0"/>
              <a:t>a</a:t>
            </a:r>
            <a:r>
              <a:rPr spc="-10" dirty="0"/>
              <a:t>i</a:t>
            </a:r>
            <a:r>
              <a:rPr spc="-5" dirty="0"/>
              <a:t>l</a:t>
            </a:r>
            <a:r>
              <a:rPr spc="-80" dirty="0"/>
              <a:t> </a:t>
            </a:r>
            <a:r>
              <a:rPr spc="40" dirty="0"/>
              <a:t>I</a:t>
            </a:r>
            <a:r>
              <a:rPr spc="-80" dirty="0"/>
              <a:t>d</a:t>
            </a:r>
            <a:r>
              <a:rPr dirty="0"/>
              <a:t>e</a:t>
            </a:r>
            <a:r>
              <a:rPr spc="-25" dirty="0"/>
              <a:t>a</a:t>
            </a:r>
            <a:r>
              <a:rPr spc="-65" dirty="0"/>
              <a:t>t</a:t>
            </a:r>
            <a:r>
              <a:rPr spc="-110" dirty="0"/>
              <a:t>i</a:t>
            </a:r>
            <a:r>
              <a:rPr spc="25" dirty="0"/>
              <a:t>o</a:t>
            </a:r>
            <a:r>
              <a:rPr spc="-10" dirty="0"/>
              <a:t>n</a:t>
            </a:r>
            <a:r>
              <a:rPr spc="-140" dirty="0"/>
              <a:t> </a:t>
            </a:r>
            <a:r>
              <a:rPr spc="-25" dirty="0"/>
              <a:t>a</a:t>
            </a:r>
            <a:r>
              <a:rPr spc="-75" dirty="0"/>
              <a:t>n</a:t>
            </a:r>
            <a:r>
              <a:rPr spc="-5" dirty="0"/>
              <a:t>d</a:t>
            </a:r>
            <a:r>
              <a:rPr spc="-45" dirty="0"/>
              <a:t> </a:t>
            </a:r>
            <a:r>
              <a:rPr spc="-10" dirty="0"/>
              <a:t>C</a:t>
            </a:r>
            <a:r>
              <a:rPr spc="30" dirty="0"/>
              <a:t>r</a:t>
            </a:r>
            <a:r>
              <a:rPr dirty="0"/>
              <a:t>e</a:t>
            </a:r>
            <a:r>
              <a:rPr spc="-125" dirty="0"/>
              <a:t>a</a:t>
            </a:r>
            <a:r>
              <a:rPr spc="-65" dirty="0"/>
              <a:t>t</a:t>
            </a:r>
            <a:r>
              <a:rPr spc="-10" dirty="0"/>
              <a:t>i</a:t>
            </a:r>
            <a:r>
              <a:rPr spc="-75" dirty="0"/>
              <a:t>o</a:t>
            </a:r>
            <a:r>
              <a:rPr spc="25" dirty="0"/>
              <a:t>n</a:t>
            </a:r>
            <a:r>
              <a:rPr spc="5" dirty="0"/>
              <a:t>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27100" y="2781300"/>
            <a:ext cx="10194925" cy="1711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31800">
              <a:lnSpc>
                <a:spcPts val="2240"/>
              </a:lnSpc>
              <a:spcBef>
                <a:spcPts val="100"/>
              </a:spcBef>
            </a:pPr>
            <a:r>
              <a:rPr sz="1900" b="1" spc="-40" dirty="0">
                <a:latin typeface="Roboto"/>
                <a:cs typeface="Roboto"/>
              </a:rPr>
              <a:t>For</a:t>
            </a:r>
            <a:r>
              <a:rPr sz="1900" b="1" spc="-75" dirty="0">
                <a:latin typeface="Roboto"/>
                <a:cs typeface="Roboto"/>
              </a:rPr>
              <a:t> </a:t>
            </a:r>
            <a:r>
              <a:rPr sz="1900" b="1" spc="-15" dirty="0">
                <a:latin typeface="Roboto"/>
                <a:cs typeface="Roboto"/>
              </a:rPr>
              <a:t>every</a:t>
            </a:r>
            <a:r>
              <a:rPr sz="1900" b="1" spc="-35" dirty="0">
                <a:latin typeface="Roboto"/>
                <a:cs typeface="Roboto"/>
              </a:rPr>
              <a:t> </a:t>
            </a:r>
            <a:r>
              <a:rPr sz="1900" b="1" spc="-45" dirty="0">
                <a:latin typeface="Roboto"/>
                <a:cs typeface="Roboto"/>
              </a:rPr>
              <a:t>campaign </a:t>
            </a:r>
            <a:r>
              <a:rPr sz="1900" b="1" spc="-30" dirty="0">
                <a:latin typeface="Roboto"/>
                <a:cs typeface="Roboto"/>
              </a:rPr>
              <a:t>clearly </a:t>
            </a:r>
            <a:r>
              <a:rPr sz="1900" b="1" spc="-20" dirty="0">
                <a:latin typeface="Roboto"/>
                <a:cs typeface="Roboto"/>
              </a:rPr>
              <a:t>define:</a:t>
            </a:r>
            <a:endParaRPr sz="1900">
              <a:latin typeface="Roboto"/>
              <a:cs typeface="Roboto"/>
            </a:endParaRPr>
          </a:p>
          <a:p>
            <a:pPr marL="431800" indent="-419100">
              <a:lnSpc>
                <a:spcPts val="2200"/>
              </a:lnSpc>
              <a:buFont typeface="Lucida Sans Unicode"/>
              <a:buChar char="●"/>
              <a:tabLst>
                <a:tab pos="431165" algn="l"/>
                <a:tab pos="431800" algn="l"/>
              </a:tabLst>
            </a:pPr>
            <a:r>
              <a:rPr sz="1900" b="1" spc="-25" dirty="0">
                <a:latin typeface="Roboto"/>
                <a:cs typeface="Roboto"/>
              </a:rPr>
              <a:t>Advertising</a:t>
            </a:r>
            <a:r>
              <a:rPr sz="1900" b="1" spc="-155" dirty="0">
                <a:latin typeface="Roboto"/>
                <a:cs typeface="Roboto"/>
              </a:rPr>
              <a:t> </a:t>
            </a:r>
            <a:r>
              <a:rPr sz="1900" b="1" spc="-30" dirty="0">
                <a:latin typeface="Roboto"/>
                <a:cs typeface="Roboto"/>
              </a:rPr>
              <a:t>Goals:</a:t>
            </a:r>
            <a:r>
              <a:rPr sz="1900" b="1" spc="-5" dirty="0">
                <a:latin typeface="Roboto"/>
                <a:cs typeface="Roboto"/>
              </a:rPr>
              <a:t> </a:t>
            </a:r>
            <a:r>
              <a:rPr sz="1900" spc="-55" dirty="0">
                <a:latin typeface="Roboto"/>
                <a:cs typeface="Roboto"/>
              </a:rPr>
              <a:t>increasing</a:t>
            </a:r>
            <a:r>
              <a:rPr sz="1900" spc="-30" dirty="0">
                <a:latin typeface="Roboto"/>
                <a:cs typeface="Roboto"/>
              </a:rPr>
              <a:t> </a:t>
            </a:r>
            <a:r>
              <a:rPr sz="1900" spc="-40" dirty="0">
                <a:latin typeface="Roboto"/>
                <a:cs typeface="Roboto"/>
              </a:rPr>
              <a:t>brand</a:t>
            </a:r>
            <a:r>
              <a:rPr sz="1900" spc="-35" dirty="0">
                <a:latin typeface="Roboto"/>
                <a:cs typeface="Roboto"/>
              </a:rPr>
              <a:t> </a:t>
            </a:r>
            <a:r>
              <a:rPr sz="1900" spc="-50" dirty="0">
                <a:latin typeface="Roboto"/>
                <a:cs typeface="Roboto"/>
              </a:rPr>
              <a:t>awareness,</a:t>
            </a:r>
            <a:r>
              <a:rPr sz="1900" spc="-45" dirty="0">
                <a:latin typeface="Roboto"/>
                <a:cs typeface="Roboto"/>
              </a:rPr>
              <a:t> </a:t>
            </a:r>
            <a:r>
              <a:rPr sz="1900" spc="-55" dirty="0">
                <a:latin typeface="Roboto"/>
                <a:cs typeface="Roboto"/>
              </a:rPr>
              <a:t>driving</a:t>
            </a:r>
            <a:r>
              <a:rPr sz="1900" spc="-30" dirty="0">
                <a:latin typeface="Roboto"/>
                <a:cs typeface="Roboto"/>
              </a:rPr>
              <a:t> </a:t>
            </a:r>
            <a:r>
              <a:rPr sz="1900" spc="-35" dirty="0">
                <a:latin typeface="Roboto"/>
                <a:cs typeface="Roboto"/>
              </a:rPr>
              <a:t>website</a:t>
            </a:r>
            <a:r>
              <a:rPr sz="1900" spc="-75" dirty="0">
                <a:latin typeface="Roboto"/>
                <a:cs typeface="Roboto"/>
              </a:rPr>
              <a:t> </a:t>
            </a:r>
            <a:r>
              <a:rPr sz="1900" spc="-25" dirty="0">
                <a:latin typeface="Roboto"/>
                <a:cs typeface="Roboto"/>
              </a:rPr>
              <a:t>traffic,</a:t>
            </a:r>
            <a:r>
              <a:rPr sz="1900" spc="-40" dirty="0">
                <a:latin typeface="Roboto"/>
                <a:cs typeface="Roboto"/>
              </a:rPr>
              <a:t> </a:t>
            </a:r>
            <a:r>
              <a:rPr sz="1900" spc="-55" dirty="0">
                <a:latin typeface="Roboto"/>
                <a:cs typeface="Roboto"/>
              </a:rPr>
              <a:t>or</a:t>
            </a:r>
            <a:r>
              <a:rPr sz="1900" spc="-15" dirty="0">
                <a:latin typeface="Roboto"/>
                <a:cs typeface="Roboto"/>
              </a:rPr>
              <a:t> </a:t>
            </a:r>
            <a:r>
              <a:rPr sz="1900" spc="-50" dirty="0">
                <a:latin typeface="Roboto"/>
                <a:cs typeface="Roboto"/>
              </a:rPr>
              <a:t>generating</a:t>
            </a:r>
            <a:r>
              <a:rPr sz="1900" spc="-30" dirty="0">
                <a:latin typeface="Roboto"/>
                <a:cs typeface="Roboto"/>
              </a:rPr>
              <a:t> </a:t>
            </a:r>
            <a:r>
              <a:rPr sz="1900" spc="-40" dirty="0">
                <a:latin typeface="Roboto"/>
                <a:cs typeface="Roboto"/>
              </a:rPr>
              <a:t>leads.</a:t>
            </a:r>
            <a:endParaRPr sz="1900">
              <a:latin typeface="Roboto"/>
              <a:cs typeface="Roboto"/>
            </a:endParaRPr>
          </a:p>
          <a:p>
            <a:pPr marL="431800" marR="5080" indent="-419100">
              <a:lnSpc>
                <a:spcPts val="2200"/>
              </a:lnSpc>
              <a:spcBef>
                <a:spcPts val="100"/>
              </a:spcBef>
              <a:buFont typeface="Lucida Sans Unicode"/>
              <a:buChar char="●"/>
              <a:tabLst>
                <a:tab pos="431165" algn="l"/>
                <a:tab pos="431800" algn="l"/>
              </a:tabLst>
            </a:pPr>
            <a:r>
              <a:rPr sz="1900" b="1" spc="-15" dirty="0">
                <a:latin typeface="Roboto"/>
                <a:cs typeface="Roboto"/>
              </a:rPr>
              <a:t>Audience</a:t>
            </a:r>
            <a:r>
              <a:rPr sz="1900" b="1" spc="-100" dirty="0">
                <a:latin typeface="Roboto"/>
                <a:cs typeface="Roboto"/>
              </a:rPr>
              <a:t> </a:t>
            </a:r>
            <a:r>
              <a:rPr sz="1900" b="1" spc="-30" dirty="0">
                <a:latin typeface="Roboto"/>
                <a:cs typeface="Roboto"/>
              </a:rPr>
              <a:t>Targeting:</a:t>
            </a:r>
            <a:r>
              <a:rPr sz="1900" b="1" dirty="0">
                <a:latin typeface="Roboto"/>
                <a:cs typeface="Roboto"/>
              </a:rPr>
              <a:t> </a:t>
            </a:r>
            <a:r>
              <a:rPr sz="1900" spc="-45" dirty="0">
                <a:latin typeface="Roboto"/>
                <a:cs typeface="Roboto"/>
              </a:rPr>
              <a:t>Define</a:t>
            </a:r>
            <a:r>
              <a:rPr sz="1900" spc="30" dirty="0">
                <a:latin typeface="Roboto"/>
                <a:cs typeface="Roboto"/>
              </a:rPr>
              <a:t> </a:t>
            </a:r>
            <a:r>
              <a:rPr sz="1900" spc="-40" dirty="0">
                <a:latin typeface="Roboto"/>
                <a:cs typeface="Roboto"/>
              </a:rPr>
              <a:t>the</a:t>
            </a:r>
            <a:r>
              <a:rPr sz="1900" spc="-70" dirty="0">
                <a:latin typeface="Roboto"/>
                <a:cs typeface="Roboto"/>
              </a:rPr>
              <a:t> </a:t>
            </a:r>
            <a:r>
              <a:rPr sz="1900" spc="-45" dirty="0">
                <a:latin typeface="Roboto"/>
                <a:cs typeface="Roboto"/>
              </a:rPr>
              <a:t>target</a:t>
            </a:r>
            <a:r>
              <a:rPr sz="1900" spc="-85" dirty="0">
                <a:latin typeface="Roboto"/>
                <a:cs typeface="Roboto"/>
              </a:rPr>
              <a:t> </a:t>
            </a:r>
            <a:r>
              <a:rPr sz="1900" spc="-35" dirty="0">
                <a:latin typeface="Roboto"/>
                <a:cs typeface="Roboto"/>
              </a:rPr>
              <a:t>audience</a:t>
            </a:r>
            <a:r>
              <a:rPr sz="1900" spc="-75" dirty="0">
                <a:latin typeface="Roboto"/>
                <a:cs typeface="Roboto"/>
              </a:rPr>
              <a:t> </a:t>
            </a:r>
            <a:r>
              <a:rPr sz="1900" spc="-15" dirty="0">
                <a:latin typeface="Roboto"/>
                <a:cs typeface="Roboto"/>
              </a:rPr>
              <a:t>for</a:t>
            </a:r>
            <a:r>
              <a:rPr sz="1900" spc="-110" dirty="0">
                <a:latin typeface="Roboto"/>
                <a:cs typeface="Roboto"/>
              </a:rPr>
              <a:t> </a:t>
            </a:r>
            <a:r>
              <a:rPr sz="1900" spc="-5" dirty="0">
                <a:latin typeface="Roboto"/>
                <a:cs typeface="Roboto"/>
              </a:rPr>
              <a:t>the</a:t>
            </a:r>
            <a:r>
              <a:rPr sz="1900" spc="-70" dirty="0">
                <a:latin typeface="Roboto"/>
                <a:cs typeface="Roboto"/>
              </a:rPr>
              <a:t> </a:t>
            </a:r>
            <a:r>
              <a:rPr sz="1900" spc="-30" dirty="0">
                <a:latin typeface="Roboto"/>
                <a:cs typeface="Roboto"/>
              </a:rPr>
              <a:t>ad</a:t>
            </a:r>
            <a:r>
              <a:rPr sz="1900" spc="-35" dirty="0">
                <a:latin typeface="Roboto"/>
                <a:cs typeface="Roboto"/>
              </a:rPr>
              <a:t> </a:t>
            </a:r>
            <a:r>
              <a:rPr sz="1900" spc="-45" dirty="0">
                <a:latin typeface="Roboto"/>
                <a:cs typeface="Roboto"/>
              </a:rPr>
              <a:t>campaigns</a:t>
            </a:r>
            <a:r>
              <a:rPr sz="1900" spc="-50" dirty="0">
                <a:latin typeface="Roboto"/>
                <a:cs typeface="Roboto"/>
              </a:rPr>
              <a:t> based</a:t>
            </a:r>
            <a:r>
              <a:rPr sz="1900" spc="-35" dirty="0">
                <a:latin typeface="Roboto"/>
                <a:cs typeface="Roboto"/>
              </a:rPr>
              <a:t> </a:t>
            </a:r>
            <a:r>
              <a:rPr sz="1900" spc="-10" dirty="0">
                <a:latin typeface="Roboto"/>
                <a:cs typeface="Roboto"/>
              </a:rPr>
              <a:t>on</a:t>
            </a:r>
            <a:r>
              <a:rPr sz="1900" spc="-114" dirty="0">
                <a:latin typeface="Roboto"/>
                <a:cs typeface="Roboto"/>
              </a:rPr>
              <a:t> </a:t>
            </a:r>
            <a:r>
              <a:rPr sz="1900" spc="-40" dirty="0">
                <a:latin typeface="Roboto"/>
                <a:cs typeface="Roboto"/>
              </a:rPr>
              <a:t>demographics, </a:t>
            </a:r>
            <a:r>
              <a:rPr sz="1900" spc="-459" dirty="0">
                <a:latin typeface="Roboto"/>
                <a:cs typeface="Roboto"/>
              </a:rPr>
              <a:t> </a:t>
            </a:r>
            <a:r>
              <a:rPr sz="1900" spc="-45" dirty="0">
                <a:latin typeface="Roboto"/>
                <a:cs typeface="Roboto"/>
              </a:rPr>
              <a:t>interests,</a:t>
            </a:r>
            <a:r>
              <a:rPr sz="1900" spc="-155" dirty="0">
                <a:latin typeface="Roboto"/>
                <a:cs typeface="Roboto"/>
              </a:rPr>
              <a:t> </a:t>
            </a:r>
            <a:r>
              <a:rPr sz="1900" spc="-15" dirty="0">
                <a:latin typeface="Roboto"/>
                <a:cs typeface="Roboto"/>
              </a:rPr>
              <a:t>and</a:t>
            </a:r>
            <a:r>
              <a:rPr sz="1900" spc="-145" dirty="0">
                <a:latin typeface="Roboto"/>
                <a:cs typeface="Roboto"/>
              </a:rPr>
              <a:t> </a:t>
            </a:r>
            <a:r>
              <a:rPr sz="1900" spc="-35" dirty="0">
                <a:latin typeface="Roboto"/>
                <a:cs typeface="Roboto"/>
              </a:rPr>
              <a:t>behavior.</a:t>
            </a:r>
            <a:endParaRPr sz="1900">
              <a:latin typeface="Roboto"/>
              <a:cs typeface="Roboto"/>
            </a:endParaRPr>
          </a:p>
          <a:p>
            <a:pPr marL="431800" marR="1065530" indent="-419100">
              <a:lnSpc>
                <a:spcPts val="2200"/>
              </a:lnSpc>
              <a:buFont typeface="Lucida Sans Unicode"/>
              <a:buChar char="●"/>
              <a:tabLst>
                <a:tab pos="431165" algn="l"/>
                <a:tab pos="431800" algn="l"/>
              </a:tabLst>
            </a:pPr>
            <a:r>
              <a:rPr sz="1900" b="1" spc="-10" dirty="0">
                <a:latin typeface="Roboto"/>
                <a:cs typeface="Roboto"/>
              </a:rPr>
              <a:t>Ad</a:t>
            </a:r>
            <a:r>
              <a:rPr sz="1900" b="1" spc="-45" dirty="0">
                <a:latin typeface="Roboto"/>
                <a:cs typeface="Roboto"/>
              </a:rPr>
              <a:t> </a:t>
            </a:r>
            <a:r>
              <a:rPr sz="1900" b="1" spc="-40" dirty="0">
                <a:latin typeface="Roboto"/>
                <a:cs typeface="Roboto"/>
              </a:rPr>
              <a:t>Creation:</a:t>
            </a:r>
            <a:r>
              <a:rPr sz="1900" b="1" spc="-5" dirty="0">
                <a:latin typeface="Roboto"/>
                <a:cs typeface="Roboto"/>
              </a:rPr>
              <a:t> </a:t>
            </a:r>
            <a:r>
              <a:rPr sz="1900" spc="-25" dirty="0">
                <a:latin typeface="Roboto"/>
                <a:cs typeface="Roboto"/>
              </a:rPr>
              <a:t>Create</a:t>
            </a:r>
            <a:r>
              <a:rPr sz="1900" spc="-75" dirty="0">
                <a:latin typeface="Roboto"/>
                <a:cs typeface="Roboto"/>
              </a:rPr>
              <a:t> </a:t>
            </a:r>
            <a:r>
              <a:rPr sz="1900" spc="-50" dirty="0">
                <a:latin typeface="Roboto"/>
                <a:cs typeface="Roboto"/>
              </a:rPr>
              <a:t>visually</a:t>
            </a:r>
            <a:r>
              <a:rPr sz="1900" spc="-70" dirty="0">
                <a:latin typeface="Roboto"/>
                <a:cs typeface="Roboto"/>
              </a:rPr>
              <a:t> </a:t>
            </a:r>
            <a:r>
              <a:rPr sz="1900" spc="-35" dirty="0">
                <a:latin typeface="Roboto"/>
                <a:cs typeface="Roboto"/>
              </a:rPr>
              <a:t>appealing </a:t>
            </a:r>
            <a:r>
              <a:rPr sz="1900" spc="-30" dirty="0">
                <a:latin typeface="Roboto"/>
                <a:cs typeface="Roboto"/>
              </a:rPr>
              <a:t>ad</a:t>
            </a:r>
            <a:r>
              <a:rPr sz="1900" spc="-40" dirty="0">
                <a:latin typeface="Roboto"/>
                <a:cs typeface="Roboto"/>
              </a:rPr>
              <a:t> creatives,</a:t>
            </a:r>
            <a:r>
              <a:rPr sz="1900" spc="-150" dirty="0">
                <a:latin typeface="Roboto"/>
                <a:cs typeface="Roboto"/>
              </a:rPr>
              <a:t> </a:t>
            </a:r>
            <a:r>
              <a:rPr sz="1900" spc="-40" dirty="0">
                <a:latin typeface="Roboto"/>
                <a:cs typeface="Roboto"/>
              </a:rPr>
              <a:t>compelling</a:t>
            </a:r>
            <a:r>
              <a:rPr sz="1900" spc="-35" dirty="0">
                <a:latin typeface="Roboto"/>
                <a:cs typeface="Roboto"/>
              </a:rPr>
              <a:t> </a:t>
            </a:r>
            <a:r>
              <a:rPr sz="1900" spc="-30" dirty="0">
                <a:latin typeface="Roboto"/>
                <a:cs typeface="Roboto"/>
              </a:rPr>
              <a:t>ad</a:t>
            </a:r>
            <a:r>
              <a:rPr sz="1900" spc="-40" dirty="0">
                <a:latin typeface="Roboto"/>
                <a:cs typeface="Roboto"/>
              </a:rPr>
              <a:t> </a:t>
            </a:r>
            <a:r>
              <a:rPr sz="1900" spc="-30" dirty="0">
                <a:latin typeface="Roboto"/>
                <a:cs typeface="Roboto"/>
              </a:rPr>
              <a:t>copy</a:t>
            </a:r>
            <a:r>
              <a:rPr sz="1900" spc="-70" dirty="0">
                <a:latin typeface="Roboto"/>
                <a:cs typeface="Roboto"/>
              </a:rPr>
              <a:t> </a:t>
            </a:r>
            <a:r>
              <a:rPr sz="1900" spc="-45" dirty="0">
                <a:latin typeface="Roboto"/>
                <a:cs typeface="Roboto"/>
              </a:rPr>
              <a:t>and</a:t>
            </a:r>
            <a:r>
              <a:rPr sz="1900" spc="-40" dirty="0">
                <a:latin typeface="Roboto"/>
                <a:cs typeface="Roboto"/>
              </a:rPr>
              <a:t> </a:t>
            </a:r>
            <a:r>
              <a:rPr sz="1900" spc="-45" dirty="0">
                <a:latin typeface="Roboto"/>
                <a:cs typeface="Roboto"/>
              </a:rPr>
              <a:t>relevant </a:t>
            </a:r>
            <a:r>
              <a:rPr sz="1900" spc="-459" dirty="0">
                <a:latin typeface="Roboto"/>
                <a:cs typeface="Roboto"/>
              </a:rPr>
              <a:t> </a:t>
            </a:r>
            <a:r>
              <a:rPr sz="1900" spc="-80" dirty="0">
                <a:latin typeface="Roboto"/>
                <a:cs typeface="Roboto"/>
              </a:rPr>
              <a:t>call-to-action.</a:t>
            </a:r>
            <a:endParaRPr sz="190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65500" marR="5080" indent="-3352800">
              <a:lnSpc>
                <a:spcPct val="109600"/>
              </a:lnSpc>
              <a:spcBef>
                <a:spcPts val="100"/>
              </a:spcBef>
            </a:pPr>
            <a:r>
              <a:rPr spc="-35" dirty="0"/>
              <a:t>Part </a:t>
            </a:r>
            <a:r>
              <a:rPr spc="-50" dirty="0"/>
              <a:t>4: </a:t>
            </a:r>
            <a:r>
              <a:rPr spc="-45" dirty="0"/>
              <a:t>Content </a:t>
            </a:r>
            <a:r>
              <a:rPr spc="-35" dirty="0"/>
              <a:t>Creation and </a:t>
            </a:r>
            <a:r>
              <a:rPr spc="-30" dirty="0"/>
              <a:t>Curation </a:t>
            </a:r>
            <a:r>
              <a:rPr spc="-55" dirty="0"/>
              <a:t>(Post </a:t>
            </a:r>
            <a:r>
              <a:rPr spc="-40" dirty="0"/>
              <a:t>creations, </a:t>
            </a:r>
            <a:r>
              <a:rPr spc="-35" dirty="0"/>
              <a:t>Designs/Video </a:t>
            </a:r>
            <a:r>
              <a:rPr spc="-40" dirty="0"/>
              <a:t>Editing, </a:t>
            </a:r>
            <a:r>
              <a:rPr spc="-10" dirty="0"/>
              <a:t>Ad </a:t>
            </a:r>
            <a:r>
              <a:rPr spc="-40" dirty="0"/>
              <a:t>Campaigns </a:t>
            </a:r>
            <a:r>
              <a:rPr spc="-30" dirty="0"/>
              <a:t>over Social </a:t>
            </a:r>
            <a:r>
              <a:rPr spc="-459" dirty="0"/>
              <a:t> </a:t>
            </a:r>
            <a:r>
              <a:rPr spc="-55" dirty="0"/>
              <a:t>M</a:t>
            </a:r>
            <a:r>
              <a:rPr dirty="0"/>
              <a:t>e</a:t>
            </a:r>
            <a:r>
              <a:rPr spc="-80" dirty="0"/>
              <a:t>d</a:t>
            </a:r>
            <a:r>
              <a:rPr spc="-10" dirty="0"/>
              <a:t>i</a:t>
            </a:r>
            <a:r>
              <a:rPr spc="-5" dirty="0"/>
              <a:t>a</a:t>
            </a:r>
            <a:r>
              <a:rPr spc="-95" dirty="0"/>
              <a:t> </a:t>
            </a:r>
            <a:r>
              <a:rPr spc="-125" dirty="0"/>
              <a:t>a</a:t>
            </a:r>
            <a:r>
              <a:rPr spc="25" dirty="0"/>
              <a:t>n</a:t>
            </a:r>
            <a:r>
              <a:rPr spc="-5" dirty="0"/>
              <a:t>d</a:t>
            </a:r>
            <a:r>
              <a:rPr spc="-45" dirty="0"/>
              <a:t> </a:t>
            </a:r>
            <a:r>
              <a:rPr spc="-60" dirty="0"/>
              <a:t>E</a:t>
            </a:r>
            <a:r>
              <a:rPr spc="-45" dirty="0"/>
              <a:t>m</a:t>
            </a:r>
            <a:r>
              <a:rPr spc="-125" dirty="0"/>
              <a:t>a</a:t>
            </a:r>
            <a:r>
              <a:rPr spc="-10" dirty="0"/>
              <a:t>i</a:t>
            </a:r>
            <a:r>
              <a:rPr spc="-5" dirty="0"/>
              <a:t>l</a:t>
            </a:r>
            <a:r>
              <a:rPr spc="-80" dirty="0"/>
              <a:t> </a:t>
            </a:r>
            <a:r>
              <a:rPr spc="40" dirty="0"/>
              <a:t>I</a:t>
            </a:r>
            <a:r>
              <a:rPr spc="-80" dirty="0"/>
              <a:t>d</a:t>
            </a:r>
            <a:r>
              <a:rPr dirty="0"/>
              <a:t>e</a:t>
            </a:r>
            <a:r>
              <a:rPr spc="-25" dirty="0"/>
              <a:t>a</a:t>
            </a:r>
            <a:r>
              <a:rPr spc="-65" dirty="0"/>
              <a:t>t</a:t>
            </a:r>
            <a:r>
              <a:rPr spc="-110" dirty="0"/>
              <a:t>i</a:t>
            </a:r>
            <a:r>
              <a:rPr spc="25" dirty="0"/>
              <a:t>o</a:t>
            </a:r>
            <a:r>
              <a:rPr spc="-10" dirty="0"/>
              <a:t>n</a:t>
            </a:r>
            <a:r>
              <a:rPr spc="-140" dirty="0"/>
              <a:t> </a:t>
            </a:r>
            <a:r>
              <a:rPr spc="-25" dirty="0"/>
              <a:t>a</a:t>
            </a:r>
            <a:r>
              <a:rPr spc="-75" dirty="0"/>
              <a:t>n</a:t>
            </a:r>
            <a:r>
              <a:rPr spc="-5" dirty="0"/>
              <a:t>d</a:t>
            </a:r>
            <a:r>
              <a:rPr spc="-45" dirty="0"/>
              <a:t> </a:t>
            </a:r>
            <a:r>
              <a:rPr spc="-10" dirty="0"/>
              <a:t>C</a:t>
            </a:r>
            <a:r>
              <a:rPr spc="30" dirty="0"/>
              <a:t>r</a:t>
            </a:r>
            <a:r>
              <a:rPr dirty="0"/>
              <a:t>e</a:t>
            </a:r>
            <a:r>
              <a:rPr spc="-125" dirty="0"/>
              <a:t>a</a:t>
            </a:r>
            <a:r>
              <a:rPr spc="-65" dirty="0"/>
              <a:t>t</a:t>
            </a:r>
            <a:r>
              <a:rPr spc="-10" dirty="0"/>
              <a:t>i</a:t>
            </a:r>
            <a:r>
              <a:rPr spc="-75" dirty="0"/>
              <a:t>o</a:t>
            </a:r>
            <a:r>
              <a:rPr spc="25" dirty="0"/>
              <a:t>n</a:t>
            </a:r>
            <a:r>
              <a:rPr spc="5" dirty="0"/>
              <a:t>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130300" y="1854200"/>
            <a:ext cx="9927590" cy="20802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10" dirty="0">
                <a:solidFill>
                  <a:srgbClr val="424242"/>
                </a:solidFill>
                <a:latin typeface="Roboto"/>
                <a:cs typeface="Roboto"/>
              </a:rPr>
              <a:t>Email</a:t>
            </a:r>
            <a:r>
              <a:rPr sz="2800" b="1" spc="-65" dirty="0">
                <a:solidFill>
                  <a:srgbClr val="424242"/>
                </a:solidFill>
                <a:latin typeface="Roboto"/>
                <a:cs typeface="Roboto"/>
              </a:rPr>
              <a:t> </a:t>
            </a:r>
            <a:r>
              <a:rPr sz="2800" b="1" spc="5" dirty="0">
                <a:solidFill>
                  <a:srgbClr val="424242"/>
                </a:solidFill>
                <a:latin typeface="Roboto"/>
                <a:cs typeface="Roboto"/>
              </a:rPr>
              <a:t>Ad</a:t>
            </a:r>
            <a:r>
              <a:rPr sz="2800" b="1" spc="-105" dirty="0">
                <a:solidFill>
                  <a:srgbClr val="424242"/>
                </a:solidFill>
                <a:latin typeface="Roboto"/>
                <a:cs typeface="Roboto"/>
              </a:rPr>
              <a:t> </a:t>
            </a:r>
            <a:r>
              <a:rPr sz="2800" b="1" spc="-15" dirty="0">
                <a:solidFill>
                  <a:srgbClr val="424242"/>
                </a:solidFill>
                <a:latin typeface="Roboto"/>
                <a:cs typeface="Roboto"/>
              </a:rPr>
              <a:t>Campaigns</a:t>
            </a:r>
            <a:endParaRPr sz="2800">
              <a:latin typeface="Roboto"/>
              <a:cs typeface="Roboto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3250">
              <a:latin typeface="Roboto"/>
              <a:cs typeface="Roboto"/>
            </a:endParaRPr>
          </a:p>
          <a:p>
            <a:pPr marL="228600">
              <a:lnSpc>
                <a:spcPct val="100000"/>
              </a:lnSpc>
              <a:spcBef>
                <a:spcPts val="5"/>
              </a:spcBef>
            </a:pPr>
            <a:r>
              <a:rPr sz="1900" b="1" spc="-10" dirty="0">
                <a:latin typeface="Roboto"/>
                <a:cs typeface="Roboto"/>
              </a:rPr>
              <a:t>A</a:t>
            </a:r>
            <a:r>
              <a:rPr sz="1900" b="1" spc="-5" dirty="0">
                <a:latin typeface="Roboto"/>
                <a:cs typeface="Roboto"/>
              </a:rPr>
              <a:t>d</a:t>
            </a:r>
            <a:r>
              <a:rPr sz="1900" b="1" spc="-45" dirty="0">
                <a:latin typeface="Roboto"/>
                <a:cs typeface="Roboto"/>
              </a:rPr>
              <a:t> </a:t>
            </a:r>
            <a:r>
              <a:rPr sz="1900" b="1" spc="-10" dirty="0">
                <a:latin typeface="Roboto"/>
                <a:cs typeface="Roboto"/>
              </a:rPr>
              <a:t>C</a:t>
            </a:r>
            <a:r>
              <a:rPr sz="1900" b="1" spc="-125" dirty="0">
                <a:latin typeface="Roboto"/>
                <a:cs typeface="Roboto"/>
              </a:rPr>
              <a:t>a</a:t>
            </a:r>
            <a:r>
              <a:rPr sz="1900" b="1" spc="-45" dirty="0">
                <a:latin typeface="Roboto"/>
                <a:cs typeface="Roboto"/>
              </a:rPr>
              <a:t>m</a:t>
            </a:r>
            <a:r>
              <a:rPr sz="1900" b="1" spc="25" dirty="0">
                <a:latin typeface="Roboto"/>
                <a:cs typeface="Roboto"/>
              </a:rPr>
              <a:t>p</a:t>
            </a:r>
            <a:r>
              <a:rPr sz="1900" b="1" spc="-125" dirty="0">
                <a:latin typeface="Roboto"/>
                <a:cs typeface="Roboto"/>
              </a:rPr>
              <a:t>a</a:t>
            </a:r>
            <a:r>
              <a:rPr sz="1900" b="1" spc="-10" dirty="0">
                <a:latin typeface="Roboto"/>
                <a:cs typeface="Roboto"/>
              </a:rPr>
              <a:t>i</a:t>
            </a:r>
            <a:r>
              <a:rPr sz="1900" b="1" spc="-80" dirty="0">
                <a:latin typeface="Roboto"/>
                <a:cs typeface="Roboto"/>
              </a:rPr>
              <a:t>g</a:t>
            </a:r>
            <a:r>
              <a:rPr sz="1900" b="1" spc="25" dirty="0">
                <a:latin typeface="Roboto"/>
                <a:cs typeface="Roboto"/>
              </a:rPr>
              <a:t>n</a:t>
            </a:r>
            <a:r>
              <a:rPr sz="1900" b="1" spc="-5" dirty="0">
                <a:latin typeface="Roboto"/>
                <a:cs typeface="Roboto"/>
              </a:rPr>
              <a:t>s</a:t>
            </a:r>
            <a:r>
              <a:rPr sz="1900" b="1" spc="-155" dirty="0">
                <a:latin typeface="Roboto"/>
                <a:cs typeface="Roboto"/>
              </a:rPr>
              <a:t> </a:t>
            </a:r>
            <a:r>
              <a:rPr sz="1900" b="1" spc="30" dirty="0">
                <a:latin typeface="Roboto"/>
                <a:cs typeface="Roboto"/>
              </a:rPr>
              <a:t>f</a:t>
            </a:r>
            <a:r>
              <a:rPr sz="1900" b="1" spc="-75" dirty="0">
                <a:latin typeface="Roboto"/>
                <a:cs typeface="Roboto"/>
              </a:rPr>
              <a:t>o</a:t>
            </a:r>
            <a:r>
              <a:rPr sz="1900" b="1" spc="25" dirty="0">
                <a:latin typeface="Roboto"/>
                <a:cs typeface="Roboto"/>
              </a:rPr>
              <a:t>r</a:t>
            </a:r>
            <a:r>
              <a:rPr sz="1900" b="1" spc="-70" dirty="0">
                <a:latin typeface="Roboto"/>
                <a:cs typeface="Roboto"/>
              </a:rPr>
              <a:t> </a:t>
            </a:r>
            <a:r>
              <a:rPr sz="1900" b="1" dirty="0">
                <a:latin typeface="Roboto"/>
                <a:cs typeface="Roboto"/>
              </a:rPr>
              <a:t>e</a:t>
            </a:r>
            <a:r>
              <a:rPr sz="1900" b="1" spc="-45" dirty="0">
                <a:latin typeface="Roboto"/>
                <a:cs typeface="Roboto"/>
              </a:rPr>
              <a:t>m</a:t>
            </a:r>
            <a:r>
              <a:rPr sz="1900" b="1" spc="-25" dirty="0">
                <a:latin typeface="Roboto"/>
                <a:cs typeface="Roboto"/>
              </a:rPr>
              <a:t>a</a:t>
            </a:r>
            <a:r>
              <a:rPr sz="1900" b="1" spc="-110" dirty="0">
                <a:latin typeface="Roboto"/>
                <a:cs typeface="Roboto"/>
              </a:rPr>
              <a:t>i</a:t>
            </a:r>
            <a:r>
              <a:rPr sz="1900" b="1" spc="-5" dirty="0">
                <a:latin typeface="Roboto"/>
                <a:cs typeface="Roboto"/>
              </a:rPr>
              <a:t>l</a:t>
            </a:r>
            <a:r>
              <a:rPr sz="1900" b="1" spc="20" dirty="0">
                <a:latin typeface="Roboto"/>
                <a:cs typeface="Roboto"/>
              </a:rPr>
              <a:t> </a:t>
            </a:r>
            <a:r>
              <a:rPr sz="1900" b="1" spc="-45" dirty="0">
                <a:latin typeface="Roboto"/>
                <a:cs typeface="Roboto"/>
              </a:rPr>
              <a:t>m</a:t>
            </a:r>
            <a:r>
              <a:rPr sz="1900" b="1" spc="-125" dirty="0">
                <a:latin typeface="Roboto"/>
                <a:cs typeface="Roboto"/>
              </a:rPr>
              <a:t>a</a:t>
            </a:r>
            <a:r>
              <a:rPr sz="1900" b="1" spc="30" dirty="0">
                <a:latin typeface="Roboto"/>
                <a:cs typeface="Roboto"/>
              </a:rPr>
              <a:t>r</a:t>
            </a:r>
            <a:r>
              <a:rPr sz="1900" b="1" spc="-120" dirty="0">
                <a:latin typeface="Roboto"/>
                <a:cs typeface="Roboto"/>
              </a:rPr>
              <a:t>k</a:t>
            </a:r>
            <a:r>
              <a:rPr sz="1900" b="1" dirty="0">
                <a:latin typeface="Roboto"/>
                <a:cs typeface="Roboto"/>
              </a:rPr>
              <a:t>e</a:t>
            </a:r>
            <a:r>
              <a:rPr sz="1900" b="1" spc="-65" dirty="0">
                <a:latin typeface="Roboto"/>
                <a:cs typeface="Roboto"/>
              </a:rPr>
              <a:t>t</a:t>
            </a:r>
            <a:r>
              <a:rPr sz="1900" b="1" spc="-10" dirty="0">
                <a:latin typeface="Roboto"/>
                <a:cs typeface="Roboto"/>
              </a:rPr>
              <a:t>i</a:t>
            </a:r>
            <a:r>
              <a:rPr sz="1900" b="1" spc="25" dirty="0">
                <a:latin typeface="Roboto"/>
                <a:cs typeface="Roboto"/>
              </a:rPr>
              <a:t>n</a:t>
            </a:r>
            <a:r>
              <a:rPr sz="1900" b="1" spc="-80" dirty="0">
                <a:latin typeface="Roboto"/>
                <a:cs typeface="Roboto"/>
              </a:rPr>
              <a:t>g</a:t>
            </a:r>
            <a:r>
              <a:rPr sz="1900" b="1" spc="-5" dirty="0">
                <a:latin typeface="Roboto"/>
                <a:cs typeface="Roboto"/>
              </a:rPr>
              <a:t>:</a:t>
            </a:r>
            <a:endParaRPr sz="1900">
              <a:latin typeface="Roboto"/>
              <a:cs typeface="Roboto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850">
              <a:latin typeface="Roboto"/>
              <a:cs typeface="Roboto"/>
            </a:endParaRPr>
          </a:p>
          <a:p>
            <a:pPr marL="228600" marR="5080">
              <a:lnSpc>
                <a:spcPts val="2200"/>
              </a:lnSpc>
              <a:spcBef>
                <a:spcPts val="5"/>
              </a:spcBef>
            </a:pPr>
            <a:r>
              <a:rPr sz="1900" spc="-35" dirty="0">
                <a:latin typeface="Roboto"/>
                <a:cs typeface="Roboto"/>
              </a:rPr>
              <a:t>Come</a:t>
            </a:r>
            <a:r>
              <a:rPr sz="1900" spc="20" dirty="0">
                <a:latin typeface="Roboto"/>
                <a:cs typeface="Roboto"/>
              </a:rPr>
              <a:t> </a:t>
            </a:r>
            <a:r>
              <a:rPr sz="1900" spc="-50" dirty="0">
                <a:latin typeface="Roboto"/>
                <a:cs typeface="Roboto"/>
              </a:rPr>
              <a:t>up</a:t>
            </a:r>
            <a:r>
              <a:rPr sz="1900" spc="-40" dirty="0">
                <a:latin typeface="Roboto"/>
                <a:cs typeface="Roboto"/>
              </a:rPr>
              <a:t> </a:t>
            </a:r>
            <a:r>
              <a:rPr sz="1900" spc="-50" dirty="0">
                <a:latin typeface="Roboto"/>
                <a:cs typeface="Roboto"/>
              </a:rPr>
              <a:t>with</a:t>
            </a:r>
            <a:r>
              <a:rPr sz="1900" spc="-114" dirty="0">
                <a:latin typeface="Roboto"/>
                <a:cs typeface="Roboto"/>
              </a:rPr>
              <a:t> </a:t>
            </a:r>
            <a:r>
              <a:rPr sz="1900" spc="-5" dirty="0">
                <a:latin typeface="Roboto"/>
                <a:cs typeface="Roboto"/>
              </a:rPr>
              <a:t>2</a:t>
            </a:r>
            <a:r>
              <a:rPr sz="1900" spc="-40" dirty="0">
                <a:latin typeface="Roboto"/>
                <a:cs typeface="Roboto"/>
              </a:rPr>
              <a:t> </a:t>
            </a:r>
            <a:r>
              <a:rPr sz="1900" spc="-25" dirty="0">
                <a:latin typeface="Roboto"/>
                <a:cs typeface="Roboto"/>
              </a:rPr>
              <a:t>email</a:t>
            </a:r>
            <a:r>
              <a:rPr sz="1900" spc="-30" dirty="0">
                <a:latin typeface="Roboto"/>
                <a:cs typeface="Roboto"/>
              </a:rPr>
              <a:t> ad</a:t>
            </a:r>
            <a:r>
              <a:rPr sz="1900" spc="-45" dirty="0">
                <a:latin typeface="Roboto"/>
                <a:cs typeface="Roboto"/>
              </a:rPr>
              <a:t> campaigns</a:t>
            </a:r>
            <a:r>
              <a:rPr sz="1900" spc="-55" dirty="0">
                <a:latin typeface="Roboto"/>
                <a:cs typeface="Roboto"/>
              </a:rPr>
              <a:t> </a:t>
            </a:r>
            <a:r>
              <a:rPr sz="1900" spc="-50" dirty="0">
                <a:latin typeface="Roboto"/>
                <a:cs typeface="Roboto"/>
              </a:rPr>
              <a:t>with</a:t>
            </a:r>
            <a:r>
              <a:rPr sz="1900" spc="-15" dirty="0">
                <a:latin typeface="Roboto"/>
                <a:cs typeface="Roboto"/>
              </a:rPr>
              <a:t> </a:t>
            </a:r>
            <a:r>
              <a:rPr sz="1900" spc="-40" dirty="0">
                <a:latin typeface="Roboto"/>
                <a:cs typeface="Roboto"/>
              </a:rPr>
              <a:t>the</a:t>
            </a:r>
            <a:r>
              <a:rPr sz="1900" spc="-80" dirty="0">
                <a:latin typeface="Roboto"/>
                <a:cs typeface="Roboto"/>
              </a:rPr>
              <a:t> </a:t>
            </a:r>
            <a:r>
              <a:rPr sz="1900" spc="-40" dirty="0">
                <a:latin typeface="Roboto"/>
                <a:cs typeface="Roboto"/>
              </a:rPr>
              <a:t>mentioned</a:t>
            </a:r>
            <a:r>
              <a:rPr sz="1900" spc="-140" dirty="0">
                <a:latin typeface="Roboto"/>
                <a:cs typeface="Roboto"/>
              </a:rPr>
              <a:t> </a:t>
            </a:r>
            <a:r>
              <a:rPr sz="1900" spc="-35" dirty="0">
                <a:latin typeface="Roboto"/>
                <a:cs typeface="Roboto"/>
              </a:rPr>
              <a:t>goals: </a:t>
            </a:r>
            <a:r>
              <a:rPr sz="1900" spc="-40" dirty="0">
                <a:latin typeface="Roboto"/>
                <a:cs typeface="Roboto"/>
              </a:rPr>
              <a:t>brand </a:t>
            </a:r>
            <a:r>
              <a:rPr sz="1900" spc="-45" dirty="0">
                <a:latin typeface="Roboto"/>
                <a:cs typeface="Roboto"/>
              </a:rPr>
              <a:t>awareness</a:t>
            </a:r>
            <a:r>
              <a:rPr sz="1900" spc="-155" dirty="0">
                <a:latin typeface="Roboto"/>
                <a:cs typeface="Roboto"/>
              </a:rPr>
              <a:t> </a:t>
            </a:r>
            <a:r>
              <a:rPr sz="1900" spc="-5" dirty="0">
                <a:latin typeface="Roboto"/>
                <a:cs typeface="Roboto"/>
              </a:rPr>
              <a:t>&amp;</a:t>
            </a:r>
            <a:r>
              <a:rPr sz="1900" spc="-55" dirty="0">
                <a:latin typeface="Roboto"/>
                <a:cs typeface="Roboto"/>
              </a:rPr>
              <a:t> </a:t>
            </a:r>
            <a:r>
              <a:rPr sz="1900" spc="-40" dirty="0">
                <a:latin typeface="Roboto"/>
                <a:cs typeface="Roboto"/>
              </a:rPr>
              <a:t>generating </a:t>
            </a:r>
            <a:r>
              <a:rPr sz="1900" spc="-455" dirty="0">
                <a:latin typeface="Roboto"/>
                <a:cs typeface="Roboto"/>
              </a:rPr>
              <a:t> </a:t>
            </a:r>
            <a:r>
              <a:rPr sz="1900" spc="-25" dirty="0">
                <a:latin typeface="Roboto"/>
                <a:cs typeface="Roboto"/>
              </a:rPr>
              <a:t>leads</a:t>
            </a:r>
            <a:endParaRPr sz="190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1000" y="243348"/>
            <a:ext cx="7391400" cy="8284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40" dirty="0"/>
              <a:t>E</a:t>
            </a:r>
            <a:r>
              <a:rPr sz="2800" spc="-25" dirty="0"/>
              <a:t>m</a:t>
            </a:r>
            <a:r>
              <a:rPr sz="2800" spc="-110" dirty="0"/>
              <a:t>a</a:t>
            </a:r>
            <a:r>
              <a:rPr sz="2800" spc="45" dirty="0"/>
              <a:t>i</a:t>
            </a:r>
            <a:r>
              <a:rPr sz="2800" spc="-10" dirty="0"/>
              <a:t>l</a:t>
            </a:r>
            <a:r>
              <a:rPr sz="2800" spc="-40" dirty="0"/>
              <a:t> </a:t>
            </a:r>
            <a:r>
              <a:rPr sz="2800" spc="10" dirty="0"/>
              <a:t>A</a:t>
            </a:r>
            <a:r>
              <a:rPr sz="2800" spc="-5" dirty="0"/>
              <a:t>d</a:t>
            </a:r>
            <a:r>
              <a:rPr sz="2800" spc="-80" dirty="0"/>
              <a:t> </a:t>
            </a:r>
            <a:r>
              <a:rPr sz="2800" spc="15" dirty="0"/>
              <a:t>C</a:t>
            </a:r>
            <a:r>
              <a:rPr sz="2800" spc="-10" dirty="0"/>
              <a:t>a</a:t>
            </a:r>
            <a:r>
              <a:rPr sz="2800" spc="-25" dirty="0"/>
              <a:t>m</a:t>
            </a:r>
            <a:r>
              <a:rPr sz="2800" spc="15" dirty="0"/>
              <a:t>p</a:t>
            </a:r>
            <a:r>
              <a:rPr sz="2800" spc="-110" dirty="0"/>
              <a:t>a</a:t>
            </a:r>
            <a:r>
              <a:rPr sz="2800" spc="45" dirty="0"/>
              <a:t>i</a:t>
            </a:r>
            <a:r>
              <a:rPr sz="2800" spc="-85" dirty="0"/>
              <a:t>g</a:t>
            </a:r>
            <a:r>
              <a:rPr sz="2800" spc="-15" dirty="0"/>
              <a:t>n</a:t>
            </a:r>
            <a:r>
              <a:rPr sz="2800" spc="30" dirty="0"/>
              <a:t> </a:t>
            </a:r>
            <a:r>
              <a:rPr sz="2800" dirty="0"/>
              <a:t>1</a:t>
            </a:r>
            <a:r>
              <a:rPr sz="2800" spc="-105" dirty="0"/>
              <a:t> </a:t>
            </a:r>
            <a:r>
              <a:rPr sz="2800" spc="-135" dirty="0"/>
              <a:t>-</a:t>
            </a:r>
            <a:r>
              <a:rPr sz="2800" spc="-85" dirty="0"/>
              <a:t> </a:t>
            </a:r>
            <a:r>
              <a:rPr sz="2800" spc="10" dirty="0"/>
              <a:t>Br</a:t>
            </a:r>
            <a:r>
              <a:rPr sz="2800" spc="-110" dirty="0"/>
              <a:t>a</a:t>
            </a:r>
            <a:r>
              <a:rPr sz="2800" spc="15" dirty="0"/>
              <a:t>n</a:t>
            </a:r>
            <a:r>
              <a:rPr sz="2800" spc="-5" dirty="0"/>
              <a:t>d</a:t>
            </a:r>
            <a:r>
              <a:rPr sz="2800" spc="-80" dirty="0"/>
              <a:t> </a:t>
            </a:r>
            <a:r>
              <a:rPr sz="2800" spc="110" dirty="0"/>
              <a:t>A</a:t>
            </a:r>
            <a:r>
              <a:rPr sz="2800" spc="-65" dirty="0"/>
              <a:t>w</a:t>
            </a:r>
            <a:r>
              <a:rPr sz="2800" spc="-10" dirty="0"/>
              <a:t>a</a:t>
            </a:r>
            <a:r>
              <a:rPr sz="2800" spc="10" dirty="0"/>
              <a:t>r</a:t>
            </a:r>
            <a:r>
              <a:rPr sz="2800" spc="30" dirty="0"/>
              <a:t>e</a:t>
            </a:r>
            <a:r>
              <a:rPr sz="2800" spc="15" dirty="0"/>
              <a:t>n</a:t>
            </a:r>
            <a:r>
              <a:rPr sz="2800" spc="30" dirty="0"/>
              <a:t>e</a:t>
            </a:r>
            <a:r>
              <a:rPr sz="2800" spc="-50" dirty="0"/>
              <a:t>s</a:t>
            </a:r>
            <a:r>
              <a:rPr sz="2800" spc="-5" dirty="0"/>
              <a:t>s</a:t>
            </a:r>
            <a:endParaRPr sz="2800" dirty="0"/>
          </a:p>
          <a:p>
            <a:pPr marL="12700">
              <a:lnSpc>
                <a:spcPct val="100000"/>
              </a:lnSpc>
              <a:spcBef>
                <a:spcPts val="40"/>
              </a:spcBef>
            </a:pPr>
            <a:endParaRPr sz="2500" dirty="0">
              <a:latin typeface="Roboto"/>
              <a:cs typeface="Roboto"/>
            </a:endParaRPr>
          </a:p>
        </p:txBody>
      </p:sp>
      <p:pic>
        <p:nvPicPr>
          <p:cNvPr id="4" name="Picture 3" descr="Screenshot_2023-07-31-16-09-45-50~3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648200" y="657564"/>
            <a:ext cx="3352800" cy="6034548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228600"/>
            <a:ext cx="6955790" cy="8284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40" dirty="0"/>
              <a:t>E</a:t>
            </a:r>
            <a:r>
              <a:rPr sz="2800" spc="-25" dirty="0"/>
              <a:t>m</a:t>
            </a:r>
            <a:r>
              <a:rPr sz="2800" spc="-110" dirty="0"/>
              <a:t>a</a:t>
            </a:r>
            <a:r>
              <a:rPr sz="2800" spc="45" dirty="0"/>
              <a:t>i</a:t>
            </a:r>
            <a:r>
              <a:rPr sz="2800" spc="-10" dirty="0"/>
              <a:t>l</a:t>
            </a:r>
            <a:r>
              <a:rPr sz="2800" spc="-40" dirty="0"/>
              <a:t> </a:t>
            </a:r>
            <a:r>
              <a:rPr sz="2800" spc="10" dirty="0"/>
              <a:t>A</a:t>
            </a:r>
            <a:r>
              <a:rPr sz="2800" spc="-5" dirty="0"/>
              <a:t>d</a:t>
            </a:r>
            <a:r>
              <a:rPr sz="2800" spc="-80" dirty="0"/>
              <a:t> </a:t>
            </a:r>
            <a:r>
              <a:rPr sz="2800" spc="15" dirty="0"/>
              <a:t>C</a:t>
            </a:r>
            <a:r>
              <a:rPr sz="2800" spc="-10" dirty="0"/>
              <a:t>a</a:t>
            </a:r>
            <a:r>
              <a:rPr sz="2800" spc="-25" dirty="0"/>
              <a:t>m</a:t>
            </a:r>
            <a:r>
              <a:rPr sz="2800" spc="15" dirty="0"/>
              <a:t>p</a:t>
            </a:r>
            <a:r>
              <a:rPr sz="2800" spc="-110" dirty="0"/>
              <a:t>a</a:t>
            </a:r>
            <a:r>
              <a:rPr sz="2800" spc="45" dirty="0"/>
              <a:t>i</a:t>
            </a:r>
            <a:r>
              <a:rPr sz="2800" spc="-85" dirty="0"/>
              <a:t>g</a:t>
            </a:r>
            <a:r>
              <a:rPr sz="2800" spc="-15" dirty="0"/>
              <a:t>n</a:t>
            </a:r>
            <a:r>
              <a:rPr sz="2800" spc="30" dirty="0"/>
              <a:t> </a:t>
            </a:r>
            <a:r>
              <a:rPr sz="2800" dirty="0"/>
              <a:t>2</a:t>
            </a:r>
            <a:r>
              <a:rPr sz="2800" spc="-105" dirty="0"/>
              <a:t> </a:t>
            </a:r>
            <a:r>
              <a:rPr sz="2800" spc="-135" dirty="0"/>
              <a:t>-</a:t>
            </a:r>
            <a:r>
              <a:rPr sz="2800" spc="-85" dirty="0"/>
              <a:t> </a:t>
            </a:r>
            <a:r>
              <a:rPr sz="2800" spc="40" dirty="0"/>
              <a:t>L</a:t>
            </a:r>
            <a:r>
              <a:rPr sz="2800" spc="30" dirty="0"/>
              <a:t>e</a:t>
            </a:r>
            <a:r>
              <a:rPr sz="2800" spc="-110" dirty="0"/>
              <a:t>a</a:t>
            </a:r>
            <a:r>
              <a:rPr sz="2800" spc="-5" dirty="0"/>
              <a:t>d</a:t>
            </a:r>
            <a:r>
              <a:rPr sz="2800" spc="20" dirty="0"/>
              <a:t> </a:t>
            </a:r>
            <a:r>
              <a:rPr sz="2800" spc="30" dirty="0"/>
              <a:t>Ge</a:t>
            </a:r>
            <a:r>
              <a:rPr sz="2800" spc="-85" dirty="0"/>
              <a:t>n</a:t>
            </a:r>
            <a:r>
              <a:rPr sz="2800" spc="130" dirty="0"/>
              <a:t>e</a:t>
            </a:r>
            <a:r>
              <a:rPr sz="2800" spc="10" dirty="0"/>
              <a:t>r</a:t>
            </a:r>
            <a:r>
              <a:rPr sz="2800" spc="-110" dirty="0"/>
              <a:t>a</a:t>
            </a:r>
            <a:r>
              <a:rPr sz="2800" spc="-80" dirty="0"/>
              <a:t>t</a:t>
            </a:r>
            <a:r>
              <a:rPr sz="2800" spc="-55" dirty="0"/>
              <a:t>i</a:t>
            </a:r>
            <a:r>
              <a:rPr sz="2800" spc="15" dirty="0"/>
              <a:t>o</a:t>
            </a:r>
            <a:r>
              <a:rPr sz="2800" spc="-15" dirty="0"/>
              <a:t>n</a:t>
            </a:r>
            <a:endParaRPr sz="2800" dirty="0"/>
          </a:p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2500" b="0" spc="-35" dirty="0">
                <a:solidFill>
                  <a:srgbClr val="000000"/>
                </a:solidFill>
                <a:latin typeface="Roboto"/>
                <a:cs typeface="Roboto"/>
              </a:rPr>
              <a:t>(insert</a:t>
            </a:r>
            <a:r>
              <a:rPr sz="2500" b="0" spc="45" dirty="0">
                <a:solidFill>
                  <a:srgbClr val="000000"/>
                </a:solidFill>
                <a:latin typeface="Roboto"/>
                <a:cs typeface="Roboto"/>
              </a:rPr>
              <a:t> </a:t>
            </a:r>
            <a:r>
              <a:rPr sz="2500" b="0" spc="-30" dirty="0">
                <a:solidFill>
                  <a:srgbClr val="000000"/>
                </a:solidFill>
                <a:latin typeface="Roboto"/>
                <a:cs typeface="Roboto"/>
              </a:rPr>
              <a:t>emailer</a:t>
            </a:r>
            <a:r>
              <a:rPr sz="2500" b="0" spc="20" dirty="0">
                <a:solidFill>
                  <a:srgbClr val="000000"/>
                </a:solidFill>
                <a:latin typeface="Roboto"/>
                <a:cs typeface="Roboto"/>
              </a:rPr>
              <a:t> </a:t>
            </a:r>
            <a:r>
              <a:rPr sz="2500" b="0" dirty="0">
                <a:solidFill>
                  <a:srgbClr val="000000"/>
                </a:solidFill>
                <a:latin typeface="Roboto"/>
                <a:cs typeface="Roboto"/>
              </a:rPr>
              <a:t>image)</a:t>
            </a:r>
            <a:endParaRPr sz="2500" dirty="0">
              <a:latin typeface="Roboto"/>
              <a:cs typeface="Roboto"/>
            </a:endParaRPr>
          </a:p>
        </p:txBody>
      </p:sp>
      <p:pic>
        <p:nvPicPr>
          <p:cNvPr id="3" name="Picture 2" descr="Screenshot_2023-08-01-19-06-26-36.jpg"/>
          <p:cNvPicPr>
            <a:picLocks noChangeAspect="1"/>
          </p:cNvPicPr>
          <p:nvPr/>
        </p:nvPicPr>
        <p:blipFill>
          <a:blip r:embed="rId2" cstate="print"/>
          <a:srcRect t="3333" r="146" b="17778"/>
          <a:stretch>
            <a:fillRect/>
          </a:stretch>
        </p:blipFill>
        <p:spPr>
          <a:xfrm>
            <a:off x="4800600" y="685800"/>
            <a:ext cx="3276600" cy="60198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00200" y="152400"/>
            <a:ext cx="8352790" cy="6560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79400">
              <a:lnSpc>
                <a:spcPct val="109600"/>
              </a:lnSpc>
              <a:spcBef>
                <a:spcPts val="100"/>
              </a:spcBef>
            </a:pPr>
            <a:r>
              <a:rPr spc="-35" dirty="0"/>
              <a:t>Part </a:t>
            </a:r>
            <a:r>
              <a:rPr spc="-50" dirty="0"/>
              <a:t>4: </a:t>
            </a:r>
            <a:r>
              <a:rPr spc="-30" dirty="0"/>
              <a:t>Content </a:t>
            </a:r>
            <a:r>
              <a:rPr spc="-35" dirty="0"/>
              <a:t>Creation and </a:t>
            </a:r>
            <a:r>
              <a:rPr spc="-45" dirty="0"/>
              <a:t>Curation </a:t>
            </a:r>
            <a:r>
              <a:rPr spc="-35" dirty="0"/>
              <a:t>(Post </a:t>
            </a:r>
            <a:r>
              <a:rPr spc="-30" dirty="0"/>
              <a:t>creations, </a:t>
            </a:r>
            <a:r>
              <a:rPr spc="-35" dirty="0"/>
              <a:t>Designs/Video </a:t>
            </a:r>
            <a:r>
              <a:rPr spc="-30" dirty="0"/>
              <a:t> </a:t>
            </a:r>
            <a:r>
              <a:rPr spc="-40" dirty="0"/>
              <a:t>Editing,</a:t>
            </a:r>
            <a:r>
              <a:rPr spc="-35" dirty="0"/>
              <a:t> </a:t>
            </a:r>
            <a:r>
              <a:rPr spc="-10" dirty="0"/>
              <a:t>Ad</a:t>
            </a:r>
            <a:r>
              <a:rPr spc="-40" dirty="0"/>
              <a:t> Campaigns</a:t>
            </a:r>
            <a:r>
              <a:rPr spc="-50" dirty="0"/>
              <a:t> </a:t>
            </a:r>
            <a:r>
              <a:rPr spc="-30" dirty="0"/>
              <a:t>over</a:t>
            </a:r>
            <a:r>
              <a:rPr spc="-65" dirty="0"/>
              <a:t> </a:t>
            </a:r>
            <a:r>
              <a:rPr spc="-30" dirty="0"/>
              <a:t>Social</a:t>
            </a:r>
            <a:r>
              <a:rPr spc="-75" dirty="0"/>
              <a:t> </a:t>
            </a:r>
            <a:r>
              <a:rPr spc="-30" dirty="0"/>
              <a:t>Media</a:t>
            </a:r>
            <a:r>
              <a:rPr spc="-90" dirty="0"/>
              <a:t> </a:t>
            </a:r>
            <a:r>
              <a:rPr spc="-35" dirty="0"/>
              <a:t>and</a:t>
            </a:r>
            <a:r>
              <a:rPr spc="-40" dirty="0"/>
              <a:t> </a:t>
            </a:r>
            <a:r>
              <a:rPr spc="-30" dirty="0"/>
              <a:t>Email</a:t>
            </a:r>
            <a:r>
              <a:rPr spc="-75" dirty="0"/>
              <a:t> </a:t>
            </a:r>
            <a:r>
              <a:rPr spc="-40" dirty="0"/>
              <a:t>Ideation</a:t>
            </a:r>
            <a:r>
              <a:rPr spc="-35" dirty="0"/>
              <a:t> and</a:t>
            </a:r>
            <a:r>
              <a:rPr spc="-140" dirty="0"/>
              <a:t> </a:t>
            </a:r>
            <a:r>
              <a:rPr spc="-25" dirty="0"/>
              <a:t>Creation)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57200" y="838200"/>
            <a:ext cx="11277600" cy="595035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431800" marR="5080" indent="-419100">
              <a:lnSpc>
                <a:spcPts val="2200"/>
              </a:lnSpc>
              <a:spcBef>
                <a:spcPts val="240"/>
              </a:spcBef>
              <a:buFont typeface="Lucida Sans Unicode"/>
              <a:buChar char="●"/>
              <a:tabLst>
                <a:tab pos="431165" algn="l"/>
                <a:tab pos="431800" algn="l"/>
              </a:tabLst>
            </a:pPr>
            <a:r>
              <a:rPr sz="1900" spc="-35" dirty="0">
                <a:latin typeface="Roboto"/>
                <a:cs typeface="Roboto"/>
              </a:rPr>
              <a:t>Reflect</a:t>
            </a:r>
            <a:r>
              <a:rPr sz="1900" spc="15" dirty="0">
                <a:latin typeface="Roboto"/>
                <a:cs typeface="Roboto"/>
              </a:rPr>
              <a:t> </a:t>
            </a:r>
            <a:r>
              <a:rPr sz="1900" spc="-60" dirty="0">
                <a:latin typeface="Roboto"/>
                <a:cs typeface="Roboto"/>
              </a:rPr>
              <a:t>on</a:t>
            </a:r>
            <a:r>
              <a:rPr sz="1900" spc="-15" dirty="0">
                <a:latin typeface="Roboto"/>
                <a:cs typeface="Roboto"/>
              </a:rPr>
              <a:t> </a:t>
            </a:r>
            <a:r>
              <a:rPr sz="1900" spc="-40" dirty="0">
                <a:latin typeface="Roboto"/>
                <a:cs typeface="Roboto"/>
              </a:rPr>
              <a:t>the</a:t>
            </a:r>
            <a:r>
              <a:rPr sz="1900" spc="-70" dirty="0">
                <a:latin typeface="Roboto"/>
                <a:cs typeface="Roboto"/>
              </a:rPr>
              <a:t> </a:t>
            </a:r>
            <a:r>
              <a:rPr sz="1900" spc="-45" dirty="0">
                <a:latin typeface="Roboto"/>
                <a:cs typeface="Roboto"/>
              </a:rPr>
              <a:t>content</a:t>
            </a:r>
            <a:r>
              <a:rPr sz="1900" spc="-85" dirty="0">
                <a:latin typeface="Roboto"/>
                <a:cs typeface="Roboto"/>
              </a:rPr>
              <a:t> </a:t>
            </a:r>
            <a:r>
              <a:rPr sz="1900" spc="-35" dirty="0">
                <a:latin typeface="Roboto"/>
                <a:cs typeface="Roboto"/>
              </a:rPr>
              <a:t>creation</a:t>
            </a:r>
            <a:r>
              <a:rPr sz="1900" spc="-114" dirty="0">
                <a:latin typeface="Roboto"/>
                <a:cs typeface="Roboto"/>
              </a:rPr>
              <a:t> </a:t>
            </a:r>
            <a:r>
              <a:rPr sz="1900" spc="-45" dirty="0">
                <a:latin typeface="Roboto"/>
                <a:cs typeface="Roboto"/>
              </a:rPr>
              <a:t>and</a:t>
            </a:r>
            <a:r>
              <a:rPr sz="1900" spc="-35" dirty="0">
                <a:latin typeface="Roboto"/>
                <a:cs typeface="Roboto"/>
              </a:rPr>
              <a:t> </a:t>
            </a:r>
            <a:r>
              <a:rPr sz="1900" spc="-45" dirty="0">
                <a:latin typeface="Roboto"/>
                <a:cs typeface="Roboto"/>
              </a:rPr>
              <a:t>curation</a:t>
            </a:r>
            <a:r>
              <a:rPr sz="1900" spc="-15" dirty="0">
                <a:latin typeface="Roboto"/>
                <a:cs typeface="Roboto"/>
              </a:rPr>
              <a:t> </a:t>
            </a:r>
            <a:r>
              <a:rPr sz="1900" spc="-40" dirty="0">
                <a:latin typeface="Roboto"/>
                <a:cs typeface="Roboto"/>
              </a:rPr>
              <a:t>process,</a:t>
            </a:r>
            <a:r>
              <a:rPr sz="1900" spc="-140" dirty="0">
                <a:latin typeface="Roboto"/>
                <a:cs typeface="Roboto"/>
              </a:rPr>
              <a:t> </a:t>
            </a:r>
            <a:r>
              <a:rPr sz="1900" spc="-45" dirty="0">
                <a:latin typeface="Roboto"/>
                <a:cs typeface="Roboto"/>
              </a:rPr>
              <a:t>discussing</a:t>
            </a:r>
            <a:r>
              <a:rPr sz="1900" spc="-30" dirty="0">
                <a:latin typeface="Roboto"/>
                <a:cs typeface="Roboto"/>
              </a:rPr>
              <a:t> </a:t>
            </a:r>
            <a:r>
              <a:rPr sz="1900" spc="-40" dirty="0">
                <a:latin typeface="Roboto"/>
                <a:cs typeface="Roboto"/>
              </a:rPr>
              <a:t>the</a:t>
            </a:r>
            <a:r>
              <a:rPr sz="1900" spc="-70" dirty="0">
                <a:latin typeface="Roboto"/>
                <a:cs typeface="Roboto"/>
              </a:rPr>
              <a:t> </a:t>
            </a:r>
            <a:r>
              <a:rPr sz="1900" spc="-40" dirty="0">
                <a:latin typeface="Roboto"/>
                <a:cs typeface="Roboto"/>
              </a:rPr>
              <a:t>challenges</a:t>
            </a:r>
            <a:r>
              <a:rPr sz="1900" spc="-145" dirty="0">
                <a:latin typeface="Roboto"/>
                <a:cs typeface="Roboto"/>
              </a:rPr>
              <a:t> </a:t>
            </a:r>
            <a:r>
              <a:rPr sz="1900" spc="-20" dirty="0">
                <a:latin typeface="Roboto"/>
                <a:cs typeface="Roboto"/>
              </a:rPr>
              <a:t>faced</a:t>
            </a:r>
            <a:r>
              <a:rPr sz="1900" spc="-35" dirty="0">
                <a:latin typeface="Roboto"/>
                <a:cs typeface="Roboto"/>
              </a:rPr>
              <a:t> </a:t>
            </a:r>
            <a:r>
              <a:rPr sz="1900" spc="-45" dirty="0">
                <a:latin typeface="Roboto"/>
                <a:cs typeface="Roboto"/>
              </a:rPr>
              <a:t>and </a:t>
            </a:r>
            <a:r>
              <a:rPr sz="1900" spc="-459" dirty="0">
                <a:latin typeface="Roboto"/>
                <a:cs typeface="Roboto"/>
              </a:rPr>
              <a:t> </a:t>
            </a:r>
            <a:r>
              <a:rPr sz="1900" spc="-50" dirty="0">
                <a:latin typeface="Roboto"/>
                <a:cs typeface="Roboto"/>
              </a:rPr>
              <a:t>lessons</a:t>
            </a:r>
            <a:r>
              <a:rPr sz="1900" spc="-60" dirty="0">
                <a:latin typeface="Roboto"/>
                <a:cs typeface="Roboto"/>
              </a:rPr>
              <a:t> </a:t>
            </a:r>
            <a:r>
              <a:rPr sz="1900" spc="-35" dirty="0">
                <a:latin typeface="Roboto"/>
                <a:cs typeface="Roboto"/>
              </a:rPr>
              <a:t>learned.</a:t>
            </a:r>
            <a:endParaRPr sz="1900" dirty="0">
              <a:latin typeface="Roboto"/>
              <a:cs typeface="Roboto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33400" y="1447800"/>
            <a:ext cx="11049000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29400"/>
            <a:r>
              <a:rPr lang="en-US" sz="2000" b="1" dirty="0"/>
              <a:t>1. Consistency is Key: </a:t>
            </a:r>
            <a:r>
              <a:rPr lang="en-US" sz="2000" dirty="0"/>
              <a:t>Maintaining a consistent tone, style, and frequency of content across platforms helps reinforce brand identity and improves audience recall.</a:t>
            </a:r>
          </a:p>
          <a:p>
            <a:pPr marL="329400"/>
            <a:r>
              <a:rPr lang="en-US" sz="2000" b="1" dirty="0"/>
              <a:t>2.Visual Appeal: </a:t>
            </a:r>
            <a:r>
              <a:rPr lang="en-US" sz="2000" dirty="0"/>
              <a:t>Eye-catching visuals, well-designed graphics, and professionally edited videos can significantly enhance the impact of content and ad campaigns.</a:t>
            </a:r>
          </a:p>
          <a:p>
            <a:pPr marL="329400"/>
            <a:r>
              <a:rPr lang="en-US" sz="2000" b="1" dirty="0"/>
              <a:t>3. A/B Testing: </a:t>
            </a:r>
            <a:r>
              <a:rPr lang="en-US" sz="2000" dirty="0"/>
              <a:t>Regularly conducting A/B + tests for ad campaigns and email subject lines allows for data-driven optimization and better results.</a:t>
            </a:r>
          </a:p>
          <a:p>
            <a:pPr marL="329400"/>
            <a:r>
              <a:rPr lang="en-US" sz="2000" b="1" dirty="0"/>
              <a:t>4.Know our Audience:</a:t>
            </a:r>
            <a:r>
              <a:rPr lang="en-US" sz="2000" dirty="0"/>
              <a:t> Understanding the target audience's interests, pain points, and preferences is fundamental in creating relevant and engaging content.</a:t>
            </a:r>
          </a:p>
          <a:p>
            <a:pPr marL="329400"/>
            <a:r>
              <a:rPr lang="en-US" sz="2000" b="1" dirty="0"/>
              <a:t>5. Engage with the Audience</a:t>
            </a:r>
            <a:r>
              <a:rPr lang="en-US" sz="2000" dirty="0"/>
              <a:t>: Responding to comments, messages, and feedback from the audience fosters a sense of community and builds trust.</a:t>
            </a:r>
          </a:p>
          <a:p>
            <a:r>
              <a:rPr lang="en-US" sz="2000" b="1" dirty="0"/>
              <a:t>       6. Long-Term Approach: </a:t>
            </a:r>
            <a:r>
              <a:rPr lang="en-US" sz="2000" dirty="0"/>
              <a:t>Content creation and marketing are not one-time endeavors. A  long-term, strategic approach is necessary to build brand awareness and achieve sustainable growth.</a:t>
            </a:r>
          </a:p>
          <a:p>
            <a:r>
              <a:rPr lang="en-US" sz="2000" dirty="0"/>
              <a:t>                           In conclusion, content creation and </a:t>
            </a:r>
            <a:r>
              <a:rPr lang="en-US" sz="2000" dirty="0" err="1"/>
              <a:t>curation</a:t>
            </a:r>
            <a:r>
              <a:rPr lang="en-US" sz="2000" dirty="0"/>
              <a:t>, along with thoughtful design, video editing, and well-executed ad campaigns, play a pivotal role in a successful marketing strategy. By understanding the challenges and incorporating the lessons learned, businesses can create compelling content that resonates with their target audience and drives results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38300" y="546100"/>
            <a:ext cx="8914130" cy="914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60800" marR="5080" indent="-3848100">
              <a:lnSpc>
                <a:spcPct val="116700"/>
              </a:lnSpc>
              <a:spcBef>
                <a:spcPts val="100"/>
              </a:spcBef>
            </a:pPr>
            <a:r>
              <a:rPr sz="2500" spc="10" dirty="0"/>
              <a:t>Part </a:t>
            </a:r>
            <a:r>
              <a:rPr sz="2500" spc="-20" dirty="0"/>
              <a:t>1: </a:t>
            </a:r>
            <a:r>
              <a:rPr sz="2500" spc="-10" dirty="0"/>
              <a:t>Brand </a:t>
            </a:r>
            <a:r>
              <a:rPr sz="2500" spc="-35" dirty="0"/>
              <a:t>study, </a:t>
            </a:r>
            <a:r>
              <a:rPr sz="2500" dirty="0"/>
              <a:t>Competitor </a:t>
            </a:r>
            <a:r>
              <a:rPr sz="2500" spc="-10" dirty="0"/>
              <a:t>Analysis </a:t>
            </a:r>
            <a:r>
              <a:rPr sz="2500" spc="-5" dirty="0"/>
              <a:t>&amp; Buyer’s/Audience’s </a:t>
            </a:r>
            <a:r>
              <a:rPr sz="2500" spc="-610" dirty="0"/>
              <a:t> </a:t>
            </a:r>
            <a:r>
              <a:rPr sz="2500" spc="10" dirty="0"/>
              <a:t>Persona</a:t>
            </a:r>
            <a:endParaRPr sz="2500"/>
          </a:p>
        </p:txBody>
      </p:sp>
      <p:sp>
        <p:nvSpPr>
          <p:cNvPr id="3" name="object 3"/>
          <p:cNvSpPr txBox="1"/>
          <p:nvPr/>
        </p:nvSpPr>
        <p:spPr>
          <a:xfrm>
            <a:off x="1282700" y="1431003"/>
            <a:ext cx="9462770" cy="2903359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622300" marR="5080" indent="-419100">
              <a:lnSpc>
                <a:spcPts val="2200"/>
              </a:lnSpc>
              <a:spcBef>
                <a:spcPts val="240"/>
              </a:spcBef>
              <a:buFont typeface="Lucida Sans Unicode"/>
              <a:buChar char="●"/>
              <a:tabLst>
                <a:tab pos="621665" algn="l"/>
                <a:tab pos="622300" algn="l"/>
              </a:tabLst>
            </a:pPr>
            <a:r>
              <a:rPr sz="1900" b="1" spc="-40" dirty="0">
                <a:latin typeface="Roboto"/>
                <a:cs typeface="Roboto"/>
              </a:rPr>
              <a:t>Competitor </a:t>
            </a:r>
            <a:r>
              <a:rPr sz="1900" b="1" spc="-30" dirty="0">
                <a:latin typeface="Roboto"/>
                <a:cs typeface="Roboto"/>
              </a:rPr>
              <a:t>Analysis: </a:t>
            </a:r>
            <a:r>
              <a:rPr sz="1900" spc="-45" dirty="0">
                <a:latin typeface="Roboto"/>
                <a:cs typeface="Roboto"/>
              </a:rPr>
              <a:t>Select </a:t>
            </a:r>
            <a:r>
              <a:rPr sz="1900" spc="-40" dirty="0">
                <a:latin typeface="Roboto"/>
                <a:cs typeface="Roboto"/>
              </a:rPr>
              <a:t>three </a:t>
            </a:r>
            <a:r>
              <a:rPr sz="1900" spc="-35" dirty="0">
                <a:latin typeface="Roboto"/>
                <a:cs typeface="Roboto"/>
              </a:rPr>
              <a:t>competitors operating </a:t>
            </a:r>
            <a:r>
              <a:rPr sz="1900" spc="-60" dirty="0">
                <a:latin typeface="Roboto"/>
                <a:cs typeface="Roboto"/>
              </a:rPr>
              <a:t>in </a:t>
            </a:r>
            <a:r>
              <a:rPr sz="1900" spc="-40" dirty="0">
                <a:latin typeface="Roboto"/>
                <a:cs typeface="Roboto"/>
              </a:rPr>
              <a:t>the </a:t>
            </a:r>
            <a:r>
              <a:rPr sz="1900" spc="-50" dirty="0">
                <a:latin typeface="Roboto"/>
                <a:cs typeface="Roboto"/>
              </a:rPr>
              <a:t>same </a:t>
            </a:r>
            <a:r>
              <a:rPr sz="1900" spc="-65" dirty="0">
                <a:latin typeface="Roboto"/>
                <a:cs typeface="Roboto"/>
              </a:rPr>
              <a:t>industry </a:t>
            </a:r>
            <a:r>
              <a:rPr sz="1900" spc="-55" dirty="0">
                <a:latin typeface="Roboto"/>
                <a:cs typeface="Roboto"/>
              </a:rPr>
              <a:t>or </a:t>
            </a:r>
            <a:r>
              <a:rPr sz="1900" spc="-50" dirty="0">
                <a:latin typeface="Roboto"/>
                <a:cs typeface="Roboto"/>
              </a:rPr>
              <a:t>niche </a:t>
            </a:r>
            <a:r>
              <a:rPr sz="1900" spc="-459" dirty="0">
                <a:latin typeface="Roboto"/>
                <a:cs typeface="Roboto"/>
              </a:rPr>
              <a:t> </a:t>
            </a:r>
            <a:r>
              <a:rPr sz="1900" spc="-30" dirty="0">
                <a:latin typeface="Roboto"/>
                <a:cs typeface="Roboto"/>
              </a:rPr>
              <a:t>as</a:t>
            </a:r>
            <a:r>
              <a:rPr sz="1900" spc="-55" dirty="0">
                <a:latin typeface="Roboto"/>
                <a:cs typeface="Roboto"/>
              </a:rPr>
              <a:t> </a:t>
            </a:r>
            <a:r>
              <a:rPr sz="1900" spc="-40" dirty="0">
                <a:latin typeface="Roboto"/>
                <a:cs typeface="Roboto"/>
              </a:rPr>
              <a:t>the</a:t>
            </a:r>
            <a:r>
              <a:rPr sz="1900" spc="-80" dirty="0">
                <a:latin typeface="Roboto"/>
                <a:cs typeface="Roboto"/>
              </a:rPr>
              <a:t> </a:t>
            </a:r>
            <a:r>
              <a:rPr sz="1900" spc="-50" dirty="0">
                <a:latin typeface="Roboto"/>
                <a:cs typeface="Roboto"/>
              </a:rPr>
              <a:t>chosen</a:t>
            </a:r>
            <a:r>
              <a:rPr sz="1900" spc="-25" dirty="0">
                <a:latin typeface="Roboto"/>
                <a:cs typeface="Roboto"/>
              </a:rPr>
              <a:t> </a:t>
            </a:r>
            <a:r>
              <a:rPr sz="1900" spc="-45" dirty="0">
                <a:latin typeface="Roboto"/>
                <a:cs typeface="Roboto"/>
              </a:rPr>
              <a:t>brand,</a:t>
            </a:r>
            <a:r>
              <a:rPr sz="1900" spc="-50" dirty="0">
                <a:latin typeface="Roboto"/>
                <a:cs typeface="Roboto"/>
              </a:rPr>
              <a:t> </a:t>
            </a:r>
            <a:r>
              <a:rPr sz="1900" spc="-45" dirty="0">
                <a:latin typeface="Roboto"/>
                <a:cs typeface="Roboto"/>
              </a:rPr>
              <a:t>examine</a:t>
            </a:r>
            <a:r>
              <a:rPr sz="1900" spc="-80" dirty="0">
                <a:latin typeface="Roboto"/>
                <a:cs typeface="Roboto"/>
              </a:rPr>
              <a:t> </a:t>
            </a:r>
            <a:r>
              <a:rPr sz="1900" spc="-30" dirty="0">
                <a:latin typeface="Roboto"/>
                <a:cs typeface="Roboto"/>
              </a:rPr>
              <a:t>their</a:t>
            </a:r>
            <a:r>
              <a:rPr sz="1900" spc="-120" dirty="0">
                <a:latin typeface="Roboto"/>
                <a:cs typeface="Roboto"/>
              </a:rPr>
              <a:t> </a:t>
            </a:r>
            <a:r>
              <a:rPr sz="1900" spc="-70" dirty="0">
                <a:latin typeface="Roboto"/>
                <a:cs typeface="Roboto"/>
              </a:rPr>
              <a:t>USPs</a:t>
            </a:r>
            <a:r>
              <a:rPr sz="1900" spc="-55" dirty="0">
                <a:latin typeface="Roboto"/>
                <a:cs typeface="Roboto"/>
              </a:rPr>
              <a:t> </a:t>
            </a:r>
            <a:r>
              <a:rPr sz="1900" spc="-45" dirty="0">
                <a:latin typeface="Roboto"/>
                <a:cs typeface="Roboto"/>
              </a:rPr>
              <a:t>and </a:t>
            </a:r>
            <a:r>
              <a:rPr sz="1900" spc="-35" dirty="0">
                <a:latin typeface="Roboto"/>
                <a:cs typeface="Roboto"/>
              </a:rPr>
              <a:t>online</a:t>
            </a:r>
            <a:r>
              <a:rPr sz="1900" spc="-80" dirty="0">
                <a:latin typeface="Roboto"/>
                <a:cs typeface="Roboto"/>
              </a:rPr>
              <a:t> </a:t>
            </a:r>
            <a:r>
              <a:rPr sz="1900" spc="-45" dirty="0">
                <a:latin typeface="Roboto"/>
                <a:cs typeface="Roboto"/>
              </a:rPr>
              <a:t>communication.</a:t>
            </a:r>
            <a:endParaRPr sz="1900" dirty="0">
              <a:latin typeface="Roboto"/>
              <a:cs typeface="Roboto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700" dirty="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900" b="1" spc="-10" dirty="0">
                <a:latin typeface="Roboto"/>
                <a:cs typeface="Roboto"/>
              </a:rPr>
              <a:t>C</a:t>
            </a:r>
            <a:r>
              <a:rPr sz="1900" b="1" spc="-75" dirty="0">
                <a:latin typeface="Roboto"/>
                <a:cs typeface="Roboto"/>
              </a:rPr>
              <a:t>o</a:t>
            </a:r>
            <a:r>
              <a:rPr sz="1900" b="1" spc="-45" dirty="0">
                <a:latin typeface="Roboto"/>
                <a:cs typeface="Roboto"/>
              </a:rPr>
              <a:t>m</a:t>
            </a:r>
            <a:r>
              <a:rPr sz="1900" b="1" spc="-75" dirty="0">
                <a:latin typeface="Roboto"/>
                <a:cs typeface="Roboto"/>
              </a:rPr>
              <a:t>p</a:t>
            </a:r>
            <a:r>
              <a:rPr sz="1900" b="1" dirty="0">
                <a:latin typeface="Roboto"/>
                <a:cs typeface="Roboto"/>
              </a:rPr>
              <a:t>e</a:t>
            </a:r>
            <a:r>
              <a:rPr sz="1900" b="1" spc="-65" dirty="0">
                <a:latin typeface="Roboto"/>
                <a:cs typeface="Roboto"/>
              </a:rPr>
              <a:t>t</a:t>
            </a:r>
            <a:r>
              <a:rPr sz="1900" b="1" spc="-10" dirty="0">
                <a:latin typeface="Roboto"/>
                <a:cs typeface="Roboto"/>
              </a:rPr>
              <a:t>i</a:t>
            </a:r>
            <a:r>
              <a:rPr sz="1900" b="1" spc="-65" dirty="0">
                <a:latin typeface="Roboto"/>
                <a:cs typeface="Roboto"/>
              </a:rPr>
              <a:t>t</a:t>
            </a:r>
            <a:r>
              <a:rPr sz="1900" b="1" spc="-75" dirty="0">
                <a:latin typeface="Roboto"/>
                <a:cs typeface="Roboto"/>
              </a:rPr>
              <a:t>o</a:t>
            </a:r>
            <a:r>
              <a:rPr sz="1900" b="1" spc="25" dirty="0">
                <a:latin typeface="Roboto"/>
                <a:cs typeface="Roboto"/>
              </a:rPr>
              <a:t>r</a:t>
            </a:r>
            <a:r>
              <a:rPr sz="1900" b="1" spc="-70" dirty="0">
                <a:latin typeface="Roboto"/>
                <a:cs typeface="Roboto"/>
              </a:rPr>
              <a:t> </a:t>
            </a:r>
            <a:r>
              <a:rPr sz="1900" b="1" spc="5" dirty="0">
                <a:latin typeface="Roboto"/>
                <a:cs typeface="Roboto"/>
              </a:rPr>
              <a:t>1</a:t>
            </a:r>
            <a:r>
              <a:rPr sz="1900" b="1" spc="-5" dirty="0">
                <a:latin typeface="Roboto"/>
                <a:cs typeface="Roboto"/>
              </a:rPr>
              <a:t>:</a:t>
            </a:r>
            <a:r>
              <a:rPr lang="en-IN" sz="1900" b="1" spc="-5" dirty="0">
                <a:latin typeface="Roboto"/>
                <a:cs typeface="Roboto"/>
              </a:rPr>
              <a:t> </a:t>
            </a:r>
            <a:r>
              <a:rPr lang="en-IN" spc="-5" dirty="0">
                <a:latin typeface="Roboto"/>
                <a:cs typeface="Roboto"/>
              </a:rPr>
              <a:t>ICIMS</a:t>
            </a:r>
          </a:p>
          <a:p>
            <a:pPr marL="12700">
              <a:spcBef>
                <a:spcPts val="5"/>
              </a:spcBef>
            </a:pPr>
            <a:r>
              <a:rPr lang="en-IN" sz="1900" b="1" spc="-5" dirty="0">
                <a:latin typeface="Roboto"/>
                <a:cs typeface="Roboto"/>
              </a:rPr>
              <a:t>              </a:t>
            </a:r>
            <a:r>
              <a:rPr lang="en-IN" sz="1900" b="1" spc="-5" dirty="0">
                <a:latin typeface="Roboto"/>
                <a:cs typeface="Roboto"/>
                <a:hlinkClick r:id="rId2"/>
              </a:rPr>
              <a:t>https://www.icims.com/</a:t>
            </a:r>
            <a:endParaRPr lang="en-IN" sz="1900" b="1" spc="-5" dirty="0">
              <a:latin typeface="Roboto"/>
              <a:cs typeface="Roboto"/>
            </a:endParaRPr>
          </a:p>
          <a:p>
            <a:pPr marL="12700">
              <a:spcBef>
                <a:spcPts val="5"/>
              </a:spcBef>
            </a:pPr>
            <a:r>
              <a:rPr lang="en-IN" sz="1900" b="1" spc="-5" dirty="0">
                <a:solidFill>
                  <a:srgbClr val="00B0F0"/>
                </a:solidFill>
                <a:latin typeface="Roboto"/>
                <a:cs typeface="Roboto"/>
              </a:rPr>
              <a:t>USP:</a:t>
            </a:r>
          </a:p>
          <a:p>
            <a:pPr marL="12700">
              <a:spcBef>
                <a:spcPts val="5"/>
              </a:spcBef>
            </a:pPr>
            <a:r>
              <a:rPr lang="en-IN" sz="1900" spc="-5" dirty="0">
                <a:latin typeface="Roboto"/>
                <a:cs typeface="Roboto"/>
              </a:rPr>
              <a:t>Comprehensive Talent Acquisition Suite, Scalability, User-friendly Interface,</a:t>
            </a: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lang="en-IN" sz="1900" dirty="0">
                <a:latin typeface="Roboto"/>
                <a:cs typeface="Roboto"/>
              </a:rPr>
              <a:t>Customization and Flexibility.</a:t>
            </a: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lang="en-IN" sz="1900" b="1" dirty="0">
                <a:solidFill>
                  <a:srgbClr val="00B0F0"/>
                </a:solidFill>
                <a:latin typeface="Roboto"/>
                <a:cs typeface="Roboto"/>
              </a:rPr>
              <a:t>Online Communication:</a:t>
            </a: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lang="en-IN" sz="1900" dirty="0">
                <a:latin typeface="Roboto"/>
                <a:cs typeface="Roboto"/>
              </a:rPr>
              <a:t>Provided Toll Free Number, Tutorials, User Generated Content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282700" y="4334362"/>
            <a:ext cx="7861300" cy="24288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IN" sz="1900" b="1" spc="-10" dirty="0">
                <a:latin typeface="Roboto"/>
                <a:cs typeface="Roboto"/>
              </a:rPr>
              <a:t>C</a:t>
            </a:r>
            <a:r>
              <a:rPr lang="en-IN" sz="1900" b="1" spc="-75" dirty="0">
                <a:latin typeface="Roboto"/>
                <a:cs typeface="Roboto"/>
              </a:rPr>
              <a:t>o</a:t>
            </a:r>
            <a:r>
              <a:rPr lang="en-IN" sz="1900" b="1" spc="-45" dirty="0">
                <a:latin typeface="Roboto"/>
                <a:cs typeface="Roboto"/>
              </a:rPr>
              <a:t>m</a:t>
            </a:r>
            <a:r>
              <a:rPr lang="en-IN" sz="1900" b="1" spc="-75" dirty="0">
                <a:latin typeface="Roboto"/>
                <a:cs typeface="Roboto"/>
              </a:rPr>
              <a:t>p</a:t>
            </a:r>
            <a:r>
              <a:rPr lang="en-IN" sz="1900" b="1" dirty="0">
                <a:latin typeface="Roboto"/>
                <a:cs typeface="Roboto"/>
              </a:rPr>
              <a:t>e</a:t>
            </a:r>
            <a:r>
              <a:rPr lang="en-IN" sz="1900" b="1" spc="-65" dirty="0">
                <a:latin typeface="Roboto"/>
                <a:cs typeface="Roboto"/>
              </a:rPr>
              <a:t>t</a:t>
            </a:r>
            <a:r>
              <a:rPr lang="en-IN" sz="1900" b="1" spc="-10" dirty="0">
                <a:latin typeface="Roboto"/>
                <a:cs typeface="Roboto"/>
              </a:rPr>
              <a:t>i</a:t>
            </a:r>
            <a:r>
              <a:rPr lang="en-IN" sz="1900" b="1" spc="-65" dirty="0">
                <a:latin typeface="Roboto"/>
                <a:cs typeface="Roboto"/>
              </a:rPr>
              <a:t>t</a:t>
            </a:r>
            <a:r>
              <a:rPr lang="en-IN" sz="1900" b="1" spc="-75" dirty="0">
                <a:latin typeface="Roboto"/>
                <a:cs typeface="Roboto"/>
              </a:rPr>
              <a:t>o</a:t>
            </a:r>
            <a:r>
              <a:rPr lang="en-IN" sz="1900" b="1" spc="25" dirty="0">
                <a:latin typeface="Roboto"/>
                <a:cs typeface="Roboto"/>
              </a:rPr>
              <a:t>r</a:t>
            </a:r>
            <a:r>
              <a:rPr lang="en-IN" sz="1900" b="1" spc="-70" dirty="0">
                <a:latin typeface="Roboto"/>
                <a:cs typeface="Roboto"/>
              </a:rPr>
              <a:t> </a:t>
            </a:r>
            <a:r>
              <a:rPr lang="en-IN" sz="1900" b="1" spc="5" dirty="0">
                <a:latin typeface="Roboto"/>
                <a:cs typeface="Roboto"/>
              </a:rPr>
              <a:t>2</a:t>
            </a:r>
            <a:r>
              <a:rPr lang="en-IN" sz="1900" b="1" spc="-5" dirty="0">
                <a:latin typeface="Roboto"/>
                <a:cs typeface="Roboto"/>
              </a:rPr>
              <a:t>:</a:t>
            </a:r>
            <a:r>
              <a:rPr lang="en-IN" sz="1900" spc="-5" dirty="0">
                <a:latin typeface="Roboto"/>
                <a:cs typeface="Roboto"/>
              </a:rPr>
              <a:t>TCS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IN" sz="1900" b="1" spc="-5" dirty="0">
                <a:latin typeface="Roboto"/>
                <a:cs typeface="Roboto"/>
              </a:rPr>
              <a:t>               </a:t>
            </a:r>
            <a:r>
              <a:rPr lang="en-IN" sz="1900" b="1" spc="-5" dirty="0">
                <a:latin typeface="Roboto"/>
                <a:cs typeface="Roboto"/>
                <a:hlinkClick r:id="rId3"/>
              </a:rPr>
              <a:t>https://www.tcs.com/</a:t>
            </a:r>
            <a:endParaRPr lang="en-IN" sz="1900" b="1" spc="-5" dirty="0">
              <a:latin typeface="Roboto"/>
              <a:cs typeface="Roboto"/>
            </a:endParaRPr>
          </a:p>
          <a:p>
            <a:pPr marL="12700">
              <a:spcBef>
                <a:spcPts val="100"/>
              </a:spcBef>
            </a:pPr>
            <a:r>
              <a:rPr lang="en-IN" sz="1900" b="1" spc="-5" dirty="0">
                <a:solidFill>
                  <a:srgbClr val="00B0F0"/>
                </a:solidFill>
                <a:latin typeface="Roboto"/>
                <a:cs typeface="Roboto"/>
              </a:rPr>
              <a:t>USP:</a:t>
            </a:r>
          </a:p>
          <a:p>
            <a:pPr marL="12700">
              <a:spcBef>
                <a:spcPts val="100"/>
              </a:spcBef>
            </a:pPr>
            <a:r>
              <a:rPr lang="en-US" sz="1900" spc="-5" dirty="0">
                <a:latin typeface="Roboto"/>
                <a:cs typeface="Roboto"/>
              </a:rPr>
              <a:t>Experience and Expertise , Global Presence , Clientele, Innovation and R&amp;D</a:t>
            </a:r>
            <a:endParaRPr lang="en-IN" sz="1900" spc="-5" dirty="0">
              <a:latin typeface="Roboto"/>
              <a:cs typeface="Roboto"/>
            </a:endParaRPr>
          </a:p>
          <a:p>
            <a:pPr marL="12700">
              <a:spcBef>
                <a:spcPts val="100"/>
              </a:spcBef>
            </a:pPr>
            <a:r>
              <a:rPr lang="en-IN" sz="1900" b="1" dirty="0">
                <a:solidFill>
                  <a:srgbClr val="00B0F0"/>
                </a:solidFill>
                <a:latin typeface="Roboto"/>
                <a:cs typeface="Roboto"/>
              </a:rPr>
              <a:t>Online Communication:</a:t>
            </a:r>
          </a:p>
          <a:p>
            <a:pPr marL="12700">
              <a:spcBef>
                <a:spcPts val="100"/>
              </a:spcBef>
            </a:pPr>
            <a:r>
              <a:rPr lang="en-IN" sz="1900" dirty="0">
                <a:latin typeface="Roboto"/>
                <a:cs typeface="Roboto"/>
              </a:rPr>
              <a:t>Mail , Toll Free Number.</a:t>
            </a:r>
          </a:p>
          <a:p>
            <a:pPr marL="12700">
              <a:spcBef>
                <a:spcPts val="100"/>
              </a:spcBef>
            </a:pPr>
            <a:endParaRPr lang="en-IN" sz="1900" b="1" dirty="0">
              <a:solidFill>
                <a:srgbClr val="00B0F0"/>
              </a:solidFill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1C7636E-407C-54C6-3DB5-03E54B21B2DD}"/>
              </a:ext>
            </a:extLst>
          </p:cNvPr>
          <p:cNvSpPr txBox="1"/>
          <p:nvPr/>
        </p:nvSpPr>
        <p:spPr>
          <a:xfrm>
            <a:off x="457200" y="228600"/>
            <a:ext cx="434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spc="-10" dirty="0">
                <a:latin typeface="Roboto"/>
                <a:cs typeface="Roboto"/>
              </a:rPr>
              <a:t>C</a:t>
            </a:r>
            <a:r>
              <a:rPr lang="en-IN" sz="1800" b="1" spc="-75" dirty="0">
                <a:latin typeface="Roboto"/>
                <a:cs typeface="Roboto"/>
              </a:rPr>
              <a:t>o</a:t>
            </a:r>
            <a:r>
              <a:rPr lang="en-IN" sz="1800" b="1" spc="-45" dirty="0">
                <a:latin typeface="Roboto"/>
                <a:cs typeface="Roboto"/>
              </a:rPr>
              <a:t>m</a:t>
            </a:r>
            <a:r>
              <a:rPr lang="en-IN" sz="1800" b="1" spc="-75" dirty="0">
                <a:latin typeface="Roboto"/>
                <a:cs typeface="Roboto"/>
              </a:rPr>
              <a:t>p</a:t>
            </a:r>
            <a:r>
              <a:rPr lang="en-IN" sz="1800" b="1" dirty="0">
                <a:latin typeface="Roboto"/>
                <a:cs typeface="Roboto"/>
              </a:rPr>
              <a:t>e</a:t>
            </a:r>
            <a:r>
              <a:rPr lang="en-IN" sz="1800" b="1" spc="-65" dirty="0">
                <a:latin typeface="Roboto"/>
                <a:cs typeface="Roboto"/>
              </a:rPr>
              <a:t>t</a:t>
            </a:r>
            <a:r>
              <a:rPr lang="en-IN" sz="1800" b="1" spc="-10" dirty="0">
                <a:latin typeface="Roboto"/>
                <a:cs typeface="Roboto"/>
              </a:rPr>
              <a:t>i</a:t>
            </a:r>
            <a:r>
              <a:rPr lang="en-IN" sz="1800" b="1" spc="-65" dirty="0">
                <a:latin typeface="Roboto"/>
                <a:cs typeface="Roboto"/>
              </a:rPr>
              <a:t>t</a:t>
            </a:r>
            <a:r>
              <a:rPr lang="en-IN" sz="1800" b="1" spc="-75" dirty="0">
                <a:latin typeface="Roboto"/>
                <a:cs typeface="Roboto"/>
              </a:rPr>
              <a:t>o</a:t>
            </a:r>
            <a:r>
              <a:rPr lang="en-IN" sz="1800" b="1" spc="25" dirty="0">
                <a:latin typeface="Roboto"/>
                <a:cs typeface="Roboto"/>
              </a:rPr>
              <a:t>r</a:t>
            </a:r>
            <a:r>
              <a:rPr lang="en-IN" sz="1800" b="1" spc="-70" dirty="0">
                <a:latin typeface="Roboto"/>
                <a:cs typeface="Roboto"/>
              </a:rPr>
              <a:t> </a:t>
            </a:r>
            <a:r>
              <a:rPr lang="en-IN" sz="1800" b="1" spc="5" dirty="0">
                <a:latin typeface="Roboto"/>
                <a:cs typeface="Roboto"/>
              </a:rPr>
              <a:t>3</a:t>
            </a:r>
            <a:r>
              <a:rPr lang="en-IN" sz="1800" b="1" spc="-5" dirty="0">
                <a:latin typeface="Roboto"/>
                <a:cs typeface="Roboto"/>
              </a:rPr>
              <a:t>: </a:t>
            </a:r>
            <a:r>
              <a:rPr lang="en-IN" sz="1800" spc="-5" dirty="0">
                <a:latin typeface="Roboto"/>
                <a:cs typeface="Roboto"/>
              </a:rPr>
              <a:t>INFOSYS</a:t>
            </a:r>
            <a:endParaRPr lang="en-IN" sz="1800" dirty="0">
              <a:latin typeface="Roboto"/>
              <a:cs typeface="Roboto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FB21690-1E2A-F7A8-0FE8-141E6DBDE96C}"/>
              </a:ext>
            </a:extLst>
          </p:cNvPr>
          <p:cNvSpPr txBox="1"/>
          <p:nvPr/>
        </p:nvSpPr>
        <p:spPr>
          <a:xfrm>
            <a:off x="1066800" y="533400"/>
            <a:ext cx="5484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hlinkClick r:id="rId2"/>
              </a:rPr>
              <a:t>https://www.infosys.com/</a:t>
            </a:r>
            <a:endParaRPr lang="en-IN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E8646B-983F-DF57-6593-18D37A751B54}"/>
              </a:ext>
            </a:extLst>
          </p:cNvPr>
          <p:cNvSpPr txBox="1"/>
          <p:nvPr/>
        </p:nvSpPr>
        <p:spPr>
          <a:xfrm>
            <a:off x="457200" y="838200"/>
            <a:ext cx="746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USP:</a:t>
            </a:r>
            <a:endParaRPr lang="en-IN" b="1" dirty="0">
              <a:solidFill>
                <a:srgbClr val="00B0F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78064D7-C553-35F5-6489-D1BBAEC45CF4}"/>
              </a:ext>
            </a:extLst>
          </p:cNvPr>
          <p:cNvSpPr txBox="1"/>
          <p:nvPr/>
        </p:nvSpPr>
        <p:spPr>
          <a:xfrm flipH="1">
            <a:off x="609599" y="1066800"/>
            <a:ext cx="63245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Global Presence , Client-Centric Approach , Innovation and Research</a:t>
            </a:r>
            <a:endParaRPr lang="en-IN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4282CD5-7B8A-C766-E504-D468E580C8C4}"/>
              </a:ext>
            </a:extLst>
          </p:cNvPr>
          <p:cNvSpPr txBox="1"/>
          <p:nvPr/>
        </p:nvSpPr>
        <p:spPr>
          <a:xfrm>
            <a:off x="457200" y="1710945"/>
            <a:ext cx="58312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dirty="0">
                <a:solidFill>
                  <a:srgbClr val="00B0F0"/>
                </a:solidFill>
                <a:latin typeface="Roboto"/>
                <a:cs typeface="Roboto"/>
              </a:rPr>
              <a:t>Online Communication:</a:t>
            </a:r>
          </a:p>
          <a:p>
            <a:r>
              <a:rPr lang="en-IN" dirty="0"/>
              <a:t>    Through some Digital Arts, Experience sharing interviews</a:t>
            </a:r>
          </a:p>
        </p:txBody>
      </p:sp>
    </p:spTree>
    <p:extLst>
      <p:ext uri="{BB962C8B-B14F-4D97-AF65-F5344CB8AC3E}">
        <p14:creationId xmlns:p14="http://schemas.microsoft.com/office/powerpoint/2010/main" val="35838215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19200" y="152400"/>
            <a:ext cx="9333230" cy="880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60800" marR="5080" indent="-3848100">
              <a:lnSpc>
                <a:spcPct val="116700"/>
              </a:lnSpc>
              <a:spcBef>
                <a:spcPts val="100"/>
              </a:spcBef>
            </a:pPr>
            <a:r>
              <a:rPr sz="2500" spc="10" dirty="0"/>
              <a:t>Part </a:t>
            </a:r>
            <a:r>
              <a:rPr sz="2500" spc="-20" dirty="0"/>
              <a:t>1: </a:t>
            </a:r>
            <a:r>
              <a:rPr sz="2500" spc="-10" dirty="0"/>
              <a:t>Brand </a:t>
            </a:r>
            <a:r>
              <a:rPr sz="2500" spc="-35" dirty="0"/>
              <a:t>study, </a:t>
            </a:r>
            <a:r>
              <a:rPr sz="2500" dirty="0"/>
              <a:t>Competitor </a:t>
            </a:r>
            <a:r>
              <a:rPr sz="2500" spc="-10" dirty="0"/>
              <a:t>Analysis </a:t>
            </a:r>
            <a:r>
              <a:rPr sz="2500" spc="-5" dirty="0"/>
              <a:t>&amp; Buyer’s/Audience’s </a:t>
            </a:r>
            <a:r>
              <a:rPr sz="2500" spc="-610" dirty="0"/>
              <a:t> </a:t>
            </a:r>
            <a:r>
              <a:rPr sz="2500" spc="10" dirty="0"/>
              <a:t>Persona</a:t>
            </a:r>
            <a:endParaRPr sz="2500" dirty="0"/>
          </a:p>
        </p:txBody>
      </p:sp>
      <p:sp>
        <p:nvSpPr>
          <p:cNvPr id="3" name="object 3"/>
          <p:cNvSpPr txBox="1"/>
          <p:nvPr/>
        </p:nvSpPr>
        <p:spPr>
          <a:xfrm>
            <a:off x="914400" y="1033090"/>
            <a:ext cx="9829800" cy="595035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431800" marR="5080" indent="-419100">
              <a:lnSpc>
                <a:spcPts val="2200"/>
              </a:lnSpc>
              <a:spcBef>
                <a:spcPts val="240"/>
              </a:spcBef>
              <a:buFont typeface="Lucida Sans Unicode"/>
              <a:buChar char="●"/>
              <a:tabLst>
                <a:tab pos="431165" algn="l"/>
                <a:tab pos="431800" algn="l"/>
              </a:tabLst>
            </a:pPr>
            <a:r>
              <a:rPr sz="1900" b="1" spc="-40" dirty="0">
                <a:latin typeface="Roboto"/>
                <a:cs typeface="Roboto"/>
              </a:rPr>
              <a:t>Buyer's/Audience's</a:t>
            </a:r>
            <a:r>
              <a:rPr sz="1900" b="1" spc="-55" dirty="0">
                <a:latin typeface="Roboto"/>
                <a:cs typeface="Roboto"/>
              </a:rPr>
              <a:t> </a:t>
            </a:r>
            <a:r>
              <a:rPr sz="1900" b="1" spc="-30" dirty="0">
                <a:latin typeface="Roboto"/>
                <a:cs typeface="Roboto"/>
              </a:rPr>
              <a:t>Persona:</a:t>
            </a:r>
            <a:r>
              <a:rPr sz="1900" b="1" spc="-110" dirty="0">
                <a:latin typeface="Roboto"/>
                <a:cs typeface="Roboto"/>
              </a:rPr>
              <a:t> </a:t>
            </a:r>
            <a:r>
              <a:rPr sz="1900" spc="-35" dirty="0">
                <a:latin typeface="Roboto"/>
                <a:cs typeface="Roboto"/>
              </a:rPr>
              <a:t>Clearly</a:t>
            </a:r>
            <a:r>
              <a:rPr sz="1900" spc="-70" dirty="0">
                <a:latin typeface="Roboto"/>
                <a:cs typeface="Roboto"/>
              </a:rPr>
              <a:t> </a:t>
            </a:r>
            <a:r>
              <a:rPr sz="1900" spc="-30" dirty="0">
                <a:latin typeface="Roboto"/>
                <a:cs typeface="Roboto"/>
              </a:rPr>
              <a:t>define</a:t>
            </a:r>
            <a:r>
              <a:rPr sz="1900" spc="-80" dirty="0">
                <a:latin typeface="Roboto"/>
                <a:cs typeface="Roboto"/>
              </a:rPr>
              <a:t> </a:t>
            </a:r>
            <a:r>
              <a:rPr sz="1900" spc="-40" dirty="0">
                <a:latin typeface="Roboto"/>
                <a:cs typeface="Roboto"/>
              </a:rPr>
              <a:t>the</a:t>
            </a:r>
            <a:r>
              <a:rPr sz="1900" spc="25" dirty="0">
                <a:latin typeface="Roboto"/>
                <a:cs typeface="Roboto"/>
              </a:rPr>
              <a:t> </a:t>
            </a:r>
            <a:r>
              <a:rPr sz="1900" spc="-45" dirty="0">
                <a:latin typeface="Roboto"/>
                <a:cs typeface="Roboto"/>
              </a:rPr>
              <a:t>target</a:t>
            </a:r>
            <a:r>
              <a:rPr sz="1900" spc="-95" dirty="0">
                <a:latin typeface="Roboto"/>
                <a:cs typeface="Roboto"/>
              </a:rPr>
              <a:t> </a:t>
            </a:r>
            <a:r>
              <a:rPr sz="1900" spc="-35" dirty="0">
                <a:latin typeface="Roboto"/>
                <a:cs typeface="Roboto"/>
              </a:rPr>
              <a:t>audience</a:t>
            </a:r>
            <a:r>
              <a:rPr sz="1900" spc="-80" dirty="0">
                <a:latin typeface="Roboto"/>
                <a:cs typeface="Roboto"/>
              </a:rPr>
              <a:t> </a:t>
            </a:r>
            <a:r>
              <a:rPr sz="1900" spc="-15" dirty="0">
                <a:latin typeface="Roboto"/>
                <a:cs typeface="Roboto"/>
              </a:rPr>
              <a:t>for</a:t>
            </a:r>
            <a:r>
              <a:rPr sz="1900" spc="-114" dirty="0">
                <a:latin typeface="Roboto"/>
                <a:cs typeface="Roboto"/>
              </a:rPr>
              <a:t> </a:t>
            </a:r>
            <a:r>
              <a:rPr sz="1900" spc="-40" dirty="0">
                <a:latin typeface="Roboto"/>
                <a:cs typeface="Roboto"/>
              </a:rPr>
              <a:t>the</a:t>
            </a:r>
            <a:r>
              <a:rPr sz="1900" spc="20" dirty="0">
                <a:latin typeface="Roboto"/>
                <a:cs typeface="Roboto"/>
              </a:rPr>
              <a:t> </a:t>
            </a:r>
            <a:r>
              <a:rPr sz="1900" spc="-50" dirty="0">
                <a:latin typeface="Roboto"/>
                <a:cs typeface="Roboto"/>
              </a:rPr>
              <a:t>chosen</a:t>
            </a:r>
            <a:r>
              <a:rPr sz="1900" spc="-120" dirty="0">
                <a:latin typeface="Roboto"/>
                <a:cs typeface="Roboto"/>
              </a:rPr>
              <a:t> </a:t>
            </a:r>
            <a:r>
              <a:rPr sz="1900" spc="-45" dirty="0">
                <a:latin typeface="Roboto"/>
                <a:cs typeface="Roboto"/>
              </a:rPr>
              <a:t>brand. </a:t>
            </a:r>
            <a:r>
              <a:rPr sz="1900" spc="-459" dirty="0">
                <a:latin typeface="Roboto"/>
                <a:cs typeface="Roboto"/>
              </a:rPr>
              <a:t> </a:t>
            </a:r>
            <a:r>
              <a:rPr sz="1900" spc="-10" dirty="0">
                <a:latin typeface="Roboto"/>
                <a:cs typeface="Roboto"/>
              </a:rPr>
              <a:t>C</a:t>
            </a:r>
            <a:r>
              <a:rPr sz="1900" spc="-85" dirty="0">
                <a:latin typeface="Roboto"/>
                <a:cs typeface="Roboto"/>
              </a:rPr>
              <a:t>on</a:t>
            </a:r>
            <a:r>
              <a:rPr sz="1900" dirty="0">
                <a:latin typeface="Roboto"/>
                <a:cs typeface="Roboto"/>
              </a:rPr>
              <a:t>s</a:t>
            </a:r>
            <a:r>
              <a:rPr sz="1900" spc="-85" dirty="0">
                <a:latin typeface="Roboto"/>
                <a:cs typeface="Roboto"/>
              </a:rPr>
              <a:t>i</a:t>
            </a:r>
            <a:r>
              <a:rPr sz="1900" spc="15" dirty="0">
                <a:latin typeface="Roboto"/>
                <a:cs typeface="Roboto"/>
              </a:rPr>
              <a:t>d</a:t>
            </a:r>
            <a:r>
              <a:rPr sz="1900" spc="-100" dirty="0">
                <a:latin typeface="Roboto"/>
                <a:cs typeface="Roboto"/>
              </a:rPr>
              <a:t>e</a:t>
            </a:r>
            <a:r>
              <a:rPr sz="1900" spc="-25" dirty="0">
                <a:latin typeface="Roboto"/>
                <a:cs typeface="Roboto"/>
              </a:rPr>
              <a:t>r</a:t>
            </a:r>
            <a:r>
              <a:rPr sz="1900" spc="-20" dirty="0">
                <a:latin typeface="Roboto"/>
                <a:cs typeface="Roboto"/>
              </a:rPr>
              <a:t> </a:t>
            </a:r>
            <a:r>
              <a:rPr sz="1900" spc="-85" dirty="0">
                <a:latin typeface="Roboto"/>
                <a:cs typeface="Roboto"/>
              </a:rPr>
              <a:t>d</a:t>
            </a:r>
            <a:r>
              <a:rPr sz="1900" dirty="0">
                <a:latin typeface="Roboto"/>
                <a:cs typeface="Roboto"/>
              </a:rPr>
              <a:t>e</a:t>
            </a:r>
            <a:r>
              <a:rPr sz="1900" spc="-65" dirty="0">
                <a:latin typeface="Roboto"/>
                <a:cs typeface="Roboto"/>
              </a:rPr>
              <a:t>m</a:t>
            </a:r>
            <a:r>
              <a:rPr sz="1900" spc="15" dirty="0">
                <a:latin typeface="Roboto"/>
                <a:cs typeface="Roboto"/>
              </a:rPr>
              <a:t>o</a:t>
            </a:r>
            <a:r>
              <a:rPr sz="1900" spc="-85" dirty="0">
                <a:latin typeface="Roboto"/>
                <a:cs typeface="Roboto"/>
              </a:rPr>
              <a:t>g</a:t>
            </a:r>
            <a:r>
              <a:rPr sz="1900" spc="-70" dirty="0">
                <a:latin typeface="Roboto"/>
                <a:cs typeface="Roboto"/>
              </a:rPr>
              <a:t>r</a:t>
            </a:r>
            <a:r>
              <a:rPr sz="1900" spc="-50" dirty="0">
                <a:latin typeface="Roboto"/>
                <a:cs typeface="Roboto"/>
              </a:rPr>
              <a:t>a</a:t>
            </a:r>
            <a:r>
              <a:rPr sz="1900" spc="15" dirty="0">
                <a:latin typeface="Roboto"/>
                <a:cs typeface="Roboto"/>
              </a:rPr>
              <a:t>p</a:t>
            </a:r>
            <a:r>
              <a:rPr sz="1900" spc="-85" dirty="0">
                <a:latin typeface="Roboto"/>
                <a:cs typeface="Roboto"/>
              </a:rPr>
              <a:t>hi</a:t>
            </a:r>
            <a:r>
              <a:rPr sz="1900" spc="5" dirty="0">
                <a:latin typeface="Roboto"/>
                <a:cs typeface="Roboto"/>
              </a:rPr>
              <a:t>c</a:t>
            </a:r>
            <a:r>
              <a:rPr sz="1900" spc="-100" dirty="0">
                <a:latin typeface="Roboto"/>
                <a:cs typeface="Roboto"/>
              </a:rPr>
              <a:t>s</a:t>
            </a:r>
            <a:r>
              <a:rPr sz="1900" spc="-5" dirty="0">
                <a:latin typeface="Roboto"/>
                <a:cs typeface="Roboto"/>
              </a:rPr>
              <a:t>,</a:t>
            </a:r>
            <a:r>
              <a:rPr sz="1900" spc="-50" dirty="0">
                <a:latin typeface="Roboto"/>
                <a:cs typeface="Roboto"/>
              </a:rPr>
              <a:t> </a:t>
            </a:r>
            <a:r>
              <a:rPr sz="1900" spc="-85" dirty="0">
                <a:latin typeface="Roboto"/>
                <a:cs typeface="Roboto"/>
              </a:rPr>
              <a:t>p</a:t>
            </a:r>
            <a:r>
              <a:rPr sz="1900" dirty="0">
                <a:latin typeface="Roboto"/>
                <a:cs typeface="Roboto"/>
              </a:rPr>
              <a:t>s</a:t>
            </a:r>
            <a:r>
              <a:rPr sz="1900" spc="-160" dirty="0">
                <a:latin typeface="Roboto"/>
                <a:cs typeface="Roboto"/>
              </a:rPr>
              <a:t>y</a:t>
            </a:r>
            <a:r>
              <a:rPr sz="1900" spc="5" dirty="0">
                <a:latin typeface="Roboto"/>
                <a:cs typeface="Roboto"/>
              </a:rPr>
              <a:t>c</a:t>
            </a:r>
            <a:r>
              <a:rPr sz="1900" spc="-85" dirty="0">
                <a:latin typeface="Roboto"/>
                <a:cs typeface="Roboto"/>
              </a:rPr>
              <a:t>h</a:t>
            </a:r>
            <a:r>
              <a:rPr sz="1900" spc="15" dirty="0">
                <a:latin typeface="Roboto"/>
                <a:cs typeface="Roboto"/>
              </a:rPr>
              <a:t>o</a:t>
            </a:r>
            <a:r>
              <a:rPr sz="1900" spc="-85" dirty="0">
                <a:latin typeface="Roboto"/>
                <a:cs typeface="Roboto"/>
              </a:rPr>
              <a:t>g</a:t>
            </a:r>
            <a:r>
              <a:rPr sz="1900" spc="-70" dirty="0">
                <a:latin typeface="Roboto"/>
                <a:cs typeface="Roboto"/>
              </a:rPr>
              <a:t>r</a:t>
            </a:r>
            <a:r>
              <a:rPr sz="1900" spc="-50" dirty="0">
                <a:latin typeface="Roboto"/>
                <a:cs typeface="Roboto"/>
              </a:rPr>
              <a:t>a</a:t>
            </a:r>
            <a:r>
              <a:rPr sz="1900" spc="15" dirty="0">
                <a:latin typeface="Roboto"/>
                <a:cs typeface="Roboto"/>
              </a:rPr>
              <a:t>p</a:t>
            </a:r>
            <a:r>
              <a:rPr sz="1900" spc="-85" dirty="0">
                <a:latin typeface="Roboto"/>
                <a:cs typeface="Roboto"/>
              </a:rPr>
              <a:t>hi</a:t>
            </a:r>
            <a:r>
              <a:rPr sz="1900" spc="5" dirty="0">
                <a:latin typeface="Roboto"/>
                <a:cs typeface="Roboto"/>
              </a:rPr>
              <a:t>c</a:t>
            </a:r>
            <a:r>
              <a:rPr sz="1900" spc="-100" dirty="0">
                <a:latin typeface="Roboto"/>
                <a:cs typeface="Roboto"/>
              </a:rPr>
              <a:t>s</a:t>
            </a:r>
            <a:r>
              <a:rPr sz="1900" spc="-5" dirty="0">
                <a:latin typeface="Roboto"/>
                <a:cs typeface="Roboto"/>
              </a:rPr>
              <a:t>,</a:t>
            </a:r>
            <a:r>
              <a:rPr sz="1900" spc="-50" dirty="0">
                <a:latin typeface="Roboto"/>
                <a:cs typeface="Roboto"/>
              </a:rPr>
              <a:t> </a:t>
            </a:r>
            <a:r>
              <a:rPr sz="1900" spc="-85" dirty="0">
                <a:latin typeface="Roboto"/>
                <a:cs typeface="Roboto"/>
              </a:rPr>
              <a:t>b</a:t>
            </a:r>
            <a:r>
              <a:rPr sz="1900" dirty="0">
                <a:latin typeface="Roboto"/>
                <a:cs typeface="Roboto"/>
              </a:rPr>
              <a:t>e</a:t>
            </a:r>
            <a:r>
              <a:rPr sz="1900" spc="-85" dirty="0">
                <a:latin typeface="Roboto"/>
                <a:cs typeface="Roboto"/>
              </a:rPr>
              <a:t>h</a:t>
            </a:r>
            <a:r>
              <a:rPr sz="1900" spc="-50" dirty="0">
                <a:latin typeface="Roboto"/>
                <a:cs typeface="Roboto"/>
              </a:rPr>
              <a:t>a</a:t>
            </a:r>
            <a:r>
              <a:rPr sz="1900" spc="-65" dirty="0">
                <a:latin typeface="Roboto"/>
                <a:cs typeface="Roboto"/>
              </a:rPr>
              <a:t>v</a:t>
            </a:r>
            <a:r>
              <a:rPr sz="1900" spc="15" dirty="0">
                <a:latin typeface="Roboto"/>
                <a:cs typeface="Roboto"/>
              </a:rPr>
              <a:t>i</a:t>
            </a:r>
            <a:r>
              <a:rPr sz="1900" spc="-85" dirty="0">
                <a:latin typeface="Roboto"/>
                <a:cs typeface="Roboto"/>
              </a:rPr>
              <a:t>o</a:t>
            </a:r>
            <a:r>
              <a:rPr sz="1900" spc="-70" dirty="0">
                <a:latin typeface="Roboto"/>
                <a:cs typeface="Roboto"/>
              </a:rPr>
              <a:t>r</a:t>
            </a:r>
            <a:r>
              <a:rPr sz="1900" dirty="0">
                <a:latin typeface="Roboto"/>
                <a:cs typeface="Roboto"/>
              </a:rPr>
              <a:t>s</a:t>
            </a:r>
            <a:r>
              <a:rPr sz="1900" spc="-5" dirty="0">
                <a:latin typeface="Roboto"/>
                <a:cs typeface="Roboto"/>
              </a:rPr>
              <a:t>,</a:t>
            </a:r>
            <a:r>
              <a:rPr sz="1900" spc="-150" dirty="0">
                <a:latin typeface="Roboto"/>
                <a:cs typeface="Roboto"/>
              </a:rPr>
              <a:t> </a:t>
            </a:r>
            <a:r>
              <a:rPr sz="1900" spc="-50" dirty="0">
                <a:latin typeface="Roboto"/>
                <a:cs typeface="Roboto"/>
              </a:rPr>
              <a:t>a</a:t>
            </a:r>
            <a:r>
              <a:rPr sz="1900" spc="15" dirty="0">
                <a:latin typeface="Roboto"/>
                <a:cs typeface="Roboto"/>
              </a:rPr>
              <a:t>n</a:t>
            </a:r>
            <a:r>
              <a:rPr sz="1900" spc="-10" dirty="0">
                <a:latin typeface="Roboto"/>
                <a:cs typeface="Roboto"/>
              </a:rPr>
              <a:t>d</a:t>
            </a:r>
            <a:r>
              <a:rPr sz="1900" spc="-145" dirty="0">
                <a:latin typeface="Roboto"/>
                <a:cs typeface="Roboto"/>
              </a:rPr>
              <a:t> </a:t>
            </a:r>
            <a:r>
              <a:rPr sz="1900" spc="15" dirty="0">
                <a:latin typeface="Roboto"/>
                <a:cs typeface="Roboto"/>
              </a:rPr>
              <a:t>i</a:t>
            </a:r>
            <a:r>
              <a:rPr sz="1900" spc="-85" dirty="0">
                <a:latin typeface="Roboto"/>
                <a:cs typeface="Roboto"/>
              </a:rPr>
              <a:t>n</a:t>
            </a:r>
            <a:r>
              <a:rPr sz="1900" spc="-45" dirty="0">
                <a:latin typeface="Roboto"/>
                <a:cs typeface="Roboto"/>
              </a:rPr>
              <a:t>t</a:t>
            </a:r>
            <a:r>
              <a:rPr sz="1900" dirty="0">
                <a:latin typeface="Roboto"/>
                <a:cs typeface="Roboto"/>
              </a:rPr>
              <a:t>e</a:t>
            </a:r>
            <a:r>
              <a:rPr sz="1900" spc="-70" dirty="0">
                <a:latin typeface="Roboto"/>
                <a:cs typeface="Roboto"/>
              </a:rPr>
              <a:t>r</a:t>
            </a:r>
            <a:r>
              <a:rPr sz="1900" spc="-100" dirty="0">
                <a:latin typeface="Roboto"/>
                <a:cs typeface="Roboto"/>
              </a:rPr>
              <a:t>e</a:t>
            </a:r>
            <a:r>
              <a:rPr sz="1900" dirty="0">
                <a:latin typeface="Roboto"/>
                <a:cs typeface="Roboto"/>
              </a:rPr>
              <a:t>s</a:t>
            </a:r>
            <a:r>
              <a:rPr sz="1900" spc="-45" dirty="0">
                <a:latin typeface="Roboto"/>
                <a:cs typeface="Roboto"/>
              </a:rPr>
              <a:t>t</a:t>
            </a:r>
            <a:r>
              <a:rPr sz="1900" spc="-100" dirty="0">
                <a:latin typeface="Roboto"/>
                <a:cs typeface="Roboto"/>
              </a:rPr>
              <a:t>s</a:t>
            </a:r>
            <a:r>
              <a:rPr sz="1900" spc="-10" dirty="0">
                <a:latin typeface="Roboto"/>
                <a:cs typeface="Roboto"/>
              </a:rPr>
              <a:t>.</a:t>
            </a:r>
            <a:endParaRPr sz="1900">
              <a:latin typeface="Roboto"/>
              <a:cs typeface="Roboto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398DD1-B23B-0CFF-0E4E-10D1145DE68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0" y="1752600"/>
            <a:ext cx="4114800" cy="42672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4F548EC-92D8-EBF7-2211-6A55F123390D}"/>
              </a:ext>
            </a:extLst>
          </p:cNvPr>
          <p:cNvSpPr txBox="1"/>
          <p:nvPr/>
        </p:nvSpPr>
        <p:spPr>
          <a:xfrm>
            <a:off x="609600" y="1462374"/>
            <a:ext cx="739140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Age Range</a:t>
            </a:r>
            <a:r>
              <a:rPr lang="en-US" dirty="0"/>
              <a:t>:</a:t>
            </a:r>
            <a:r>
              <a:rPr lang="en-US" sz="1600" dirty="0"/>
              <a:t> No Age Limit (age limit may be vary because lots of products are there)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Gender</a:t>
            </a:r>
            <a:r>
              <a:rPr lang="en-US" sz="1600" dirty="0"/>
              <a:t>: Any Gender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Children</a:t>
            </a:r>
            <a:r>
              <a:rPr lang="en-US" sz="1600" dirty="0"/>
              <a:t>: yes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Marital Status</a:t>
            </a:r>
            <a:r>
              <a:rPr lang="en-US" sz="1600" dirty="0"/>
              <a:t>: Married/Unmarried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Location</a:t>
            </a:r>
            <a:r>
              <a:rPr lang="en-US" sz="1600" dirty="0"/>
              <a:t>: World Wide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Income: </a:t>
            </a:r>
            <a:r>
              <a:rPr lang="en-US" sz="1600" dirty="0"/>
              <a:t>Above 2,00,000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Education</a:t>
            </a:r>
            <a:r>
              <a:rPr lang="en-US" sz="1600" dirty="0"/>
              <a:t>: Educated/Non-Educated</a:t>
            </a:r>
            <a:endParaRPr lang="en-IN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b="1" dirty="0"/>
              <a:t>WHAT DO THEY VALUE IN THEIR PROFESSIONAL LIFE?- </a:t>
            </a:r>
            <a:r>
              <a:rPr lang="en-IN" sz="1600" dirty="0"/>
              <a:t>Appearance,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WHAT IS IMPORTANT TO THEM WHEN CONSIDERING PRODUCTS?-</a:t>
            </a:r>
            <a:r>
              <a:rPr lang="en-IN" sz="1600" b="1" i="0" dirty="0">
                <a:effectLst/>
                <a:latin typeface="Inter"/>
              </a:rPr>
              <a:t> </a:t>
            </a:r>
            <a:r>
              <a:rPr lang="en-IN" sz="1600" i="0" dirty="0">
                <a:effectLst/>
                <a:latin typeface="Inter"/>
              </a:rPr>
              <a:t>Market research, Establish proof of concept, Finding the right factory,</a:t>
            </a:r>
            <a:r>
              <a:rPr lang="en-US" sz="1600" i="0" dirty="0">
                <a:effectLst/>
                <a:latin typeface="Inter"/>
              </a:rPr>
              <a:t> Build a unique brand identity, Choose the right sales channels.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Inter"/>
              </a:rPr>
              <a:t>WHAT OBJECTS MIGHT THEY HAVE?-</a:t>
            </a:r>
            <a:r>
              <a:rPr lang="en-US" sz="1600" b="0" i="0" dirty="0">
                <a:solidFill>
                  <a:srgbClr val="040C28"/>
                </a:solidFill>
                <a:effectLst/>
                <a:latin typeface="Google Sans"/>
              </a:rPr>
              <a:t> bringing together consulting, design, engineering, implementation, and operations.</a:t>
            </a:r>
            <a:endParaRPr lang="en-US" sz="1600" b="1" i="0" dirty="0">
              <a:effectLst/>
              <a:latin typeface="Inter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b="1" i="0" dirty="0">
              <a:effectLst/>
              <a:latin typeface="Inter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600" b="1" i="0" dirty="0">
              <a:effectLst/>
              <a:latin typeface="Inter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600" b="1" i="0" dirty="0">
              <a:effectLst/>
              <a:latin typeface="Inter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b="1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1143000" y="533400"/>
            <a:ext cx="5638800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spc="-15" dirty="0"/>
              <a:t>Part</a:t>
            </a:r>
            <a:r>
              <a:rPr sz="2500" spc="-80" dirty="0"/>
              <a:t> </a:t>
            </a:r>
            <a:r>
              <a:rPr sz="2500" spc="30" dirty="0"/>
              <a:t>2:</a:t>
            </a:r>
            <a:r>
              <a:rPr sz="2500" spc="-40" dirty="0"/>
              <a:t> </a:t>
            </a:r>
            <a:r>
              <a:rPr sz="2500" spc="-15" dirty="0"/>
              <a:t>SEO</a:t>
            </a:r>
            <a:r>
              <a:rPr sz="2500" spc="-60" dirty="0"/>
              <a:t> </a:t>
            </a:r>
            <a:r>
              <a:rPr sz="2500" spc="-5" dirty="0"/>
              <a:t>&amp;</a:t>
            </a:r>
            <a:r>
              <a:rPr sz="2500" spc="25" dirty="0"/>
              <a:t> </a:t>
            </a:r>
            <a:r>
              <a:rPr sz="2500" spc="-5" dirty="0"/>
              <a:t>Keyword</a:t>
            </a:r>
            <a:r>
              <a:rPr sz="2500" spc="55" dirty="0"/>
              <a:t> </a:t>
            </a:r>
            <a:r>
              <a:rPr sz="2500" spc="5" dirty="0"/>
              <a:t>Research</a:t>
            </a:r>
            <a:endParaRPr sz="2500" dirty="0"/>
          </a:p>
        </p:txBody>
      </p:sp>
      <p:sp>
        <p:nvSpPr>
          <p:cNvPr id="3" name="object 3"/>
          <p:cNvSpPr txBox="1"/>
          <p:nvPr/>
        </p:nvSpPr>
        <p:spPr>
          <a:xfrm>
            <a:off x="1320800" y="1866900"/>
            <a:ext cx="9386570" cy="338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22300" indent="-419100">
              <a:lnSpc>
                <a:spcPts val="2240"/>
              </a:lnSpc>
              <a:spcBef>
                <a:spcPts val="100"/>
              </a:spcBef>
              <a:buFont typeface="Lucida Sans Unicode"/>
              <a:buChar char="●"/>
              <a:tabLst>
                <a:tab pos="621665" algn="l"/>
                <a:tab pos="622300" algn="l"/>
              </a:tabLst>
            </a:pPr>
            <a:r>
              <a:rPr sz="1900" b="1" spc="-80" dirty="0">
                <a:latin typeface="Roboto"/>
                <a:cs typeface="Roboto"/>
              </a:rPr>
              <a:t>S</a:t>
            </a:r>
            <a:r>
              <a:rPr sz="1900" b="1" spc="-60" dirty="0">
                <a:latin typeface="Roboto"/>
                <a:cs typeface="Roboto"/>
              </a:rPr>
              <a:t>E</a:t>
            </a:r>
            <a:r>
              <a:rPr sz="1900" b="1" dirty="0">
                <a:latin typeface="Roboto"/>
                <a:cs typeface="Roboto"/>
              </a:rPr>
              <a:t>O</a:t>
            </a:r>
            <a:r>
              <a:rPr sz="1900" b="1" spc="-85" dirty="0">
                <a:latin typeface="Roboto"/>
                <a:cs typeface="Roboto"/>
              </a:rPr>
              <a:t> </a:t>
            </a:r>
            <a:r>
              <a:rPr sz="1900" b="1" spc="90" dirty="0">
                <a:latin typeface="Roboto"/>
                <a:cs typeface="Roboto"/>
              </a:rPr>
              <a:t>A</a:t>
            </a:r>
            <a:r>
              <a:rPr sz="1900" b="1" spc="-75" dirty="0">
                <a:latin typeface="Roboto"/>
                <a:cs typeface="Roboto"/>
              </a:rPr>
              <a:t>u</a:t>
            </a:r>
            <a:r>
              <a:rPr sz="1900" b="1" spc="-80" dirty="0">
                <a:latin typeface="Roboto"/>
                <a:cs typeface="Roboto"/>
              </a:rPr>
              <a:t>d</a:t>
            </a:r>
            <a:r>
              <a:rPr sz="1900" b="1" spc="-10" dirty="0">
                <a:latin typeface="Roboto"/>
                <a:cs typeface="Roboto"/>
              </a:rPr>
              <a:t>i</a:t>
            </a:r>
            <a:r>
              <a:rPr sz="1900" b="1" spc="-65" dirty="0">
                <a:latin typeface="Roboto"/>
                <a:cs typeface="Roboto"/>
              </a:rPr>
              <a:t>t</a:t>
            </a:r>
            <a:r>
              <a:rPr sz="1900" b="1" spc="-5" dirty="0">
                <a:latin typeface="Roboto"/>
                <a:cs typeface="Roboto"/>
              </a:rPr>
              <a:t>:</a:t>
            </a:r>
            <a:r>
              <a:rPr sz="1900" b="1" spc="-10" dirty="0">
                <a:latin typeface="Roboto"/>
                <a:cs typeface="Roboto"/>
              </a:rPr>
              <a:t> </a:t>
            </a:r>
            <a:r>
              <a:rPr sz="1900" spc="-90" dirty="0">
                <a:latin typeface="Roboto"/>
                <a:cs typeface="Roboto"/>
              </a:rPr>
              <a:t>D</a:t>
            </a:r>
            <a:r>
              <a:rPr sz="1900" dirty="0">
                <a:latin typeface="Roboto"/>
                <a:cs typeface="Roboto"/>
              </a:rPr>
              <a:t>o</a:t>
            </a:r>
            <a:r>
              <a:rPr sz="1900" spc="-60" dirty="0">
                <a:latin typeface="Roboto"/>
                <a:cs typeface="Roboto"/>
              </a:rPr>
              <a:t> </a:t>
            </a:r>
            <a:r>
              <a:rPr sz="1900" spc="-50" dirty="0">
                <a:latin typeface="Roboto"/>
                <a:cs typeface="Roboto"/>
              </a:rPr>
              <a:t>a</a:t>
            </a:r>
            <a:r>
              <a:rPr sz="1900" spc="-35" dirty="0">
                <a:latin typeface="Roboto"/>
                <a:cs typeface="Roboto"/>
              </a:rPr>
              <a:t>n</a:t>
            </a:r>
            <a:r>
              <a:rPr sz="1900" spc="-125" dirty="0">
                <a:latin typeface="Roboto"/>
                <a:cs typeface="Roboto"/>
              </a:rPr>
              <a:t> </a:t>
            </a:r>
            <a:r>
              <a:rPr sz="1900" spc="-65" dirty="0">
                <a:latin typeface="Roboto"/>
                <a:cs typeface="Roboto"/>
              </a:rPr>
              <a:t>S</a:t>
            </a:r>
            <a:r>
              <a:rPr sz="1900" spc="50" dirty="0">
                <a:latin typeface="Roboto"/>
                <a:cs typeface="Roboto"/>
              </a:rPr>
              <a:t>E</a:t>
            </a:r>
            <a:r>
              <a:rPr sz="1900" spc="10" dirty="0">
                <a:latin typeface="Roboto"/>
                <a:cs typeface="Roboto"/>
              </a:rPr>
              <a:t>O</a:t>
            </a:r>
            <a:r>
              <a:rPr sz="1900" spc="-80" dirty="0">
                <a:latin typeface="Roboto"/>
                <a:cs typeface="Roboto"/>
              </a:rPr>
              <a:t> </a:t>
            </a:r>
            <a:r>
              <a:rPr sz="1900" spc="-50" dirty="0">
                <a:latin typeface="Roboto"/>
                <a:cs typeface="Roboto"/>
              </a:rPr>
              <a:t>a</a:t>
            </a:r>
            <a:r>
              <a:rPr sz="1900" spc="-85" dirty="0">
                <a:latin typeface="Roboto"/>
                <a:cs typeface="Roboto"/>
              </a:rPr>
              <a:t>ud</a:t>
            </a:r>
            <a:r>
              <a:rPr sz="1900" spc="15" dirty="0">
                <a:latin typeface="Roboto"/>
                <a:cs typeface="Roboto"/>
              </a:rPr>
              <a:t>i</a:t>
            </a:r>
            <a:r>
              <a:rPr sz="1900" spc="-20" dirty="0">
                <a:latin typeface="Roboto"/>
                <a:cs typeface="Roboto"/>
              </a:rPr>
              <a:t>t</a:t>
            </a:r>
            <a:r>
              <a:rPr sz="1900" spc="-95" dirty="0">
                <a:latin typeface="Roboto"/>
                <a:cs typeface="Roboto"/>
              </a:rPr>
              <a:t> </a:t>
            </a:r>
            <a:r>
              <a:rPr sz="1900" spc="15" dirty="0">
                <a:latin typeface="Roboto"/>
                <a:cs typeface="Roboto"/>
              </a:rPr>
              <a:t>o</a:t>
            </a:r>
            <a:r>
              <a:rPr sz="1900" spc="35" dirty="0">
                <a:latin typeface="Roboto"/>
                <a:cs typeface="Roboto"/>
              </a:rPr>
              <a:t>f</a:t>
            </a:r>
            <a:r>
              <a:rPr sz="1900" spc="-35" dirty="0">
                <a:latin typeface="Roboto"/>
                <a:cs typeface="Roboto"/>
              </a:rPr>
              <a:t> </a:t>
            </a:r>
            <a:r>
              <a:rPr sz="1900" spc="-145" dirty="0">
                <a:latin typeface="Roboto"/>
                <a:cs typeface="Roboto"/>
              </a:rPr>
              <a:t>t</a:t>
            </a:r>
            <a:r>
              <a:rPr sz="1900" spc="15" dirty="0">
                <a:latin typeface="Roboto"/>
                <a:cs typeface="Roboto"/>
              </a:rPr>
              <a:t>h</a:t>
            </a:r>
            <a:r>
              <a:rPr sz="1900" spc="10" dirty="0">
                <a:latin typeface="Roboto"/>
                <a:cs typeface="Roboto"/>
              </a:rPr>
              <a:t>e</a:t>
            </a:r>
            <a:r>
              <a:rPr sz="1900" spc="-80" dirty="0">
                <a:latin typeface="Roboto"/>
                <a:cs typeface="Roboto"/>
              </a:rPr>
              <a:t> </a:t>
            </a:r>
            <a:r>
              <a:rPr sz="1900" spc="-85" dirty="0">
                <a:latin typeface="Roboto"/>
                <a:cs typeface="Roboto"/>
              </a:rPr>
              <a:t>b</a:t>
            </a:r>
            <a:r>
              <a:rPr sz="1900" spc="-70" dirty="0">
                <a:latin typeface="Roboto"/>
                <a:cs typeface="Roboto"/>
              </a:rPr>
              <a:t>r</a:t>
            </a:r>
            <a:r>
              <a:rPr sz="1900" spc="-50" dirty="0">
                <a:latin typeface="Roboto"/>
                <a:cs typeface="Roboto"/>
              </a:rPr>
              <a:t>a</a:t>
            </a:r>
            <a:r>
              <a:rPr sz="1900" spc="-85" dirty="0">
                <a:latin typeface="Roboto"/>
                <a:cs typeface="Roboto"/>
              </a:rPr>
              <a:t>n</a:t>
            </a:r>
            <a:r>
              <a:rPr sz="1900" spc="15" dirty="0">
                <a:latin typeface="Roboto"/>
                <a:cs typeface="Roboto"/>
              </a:rPr>
              <a:t>d</a:t>
            </a:r>
            <a:r>
              <a:rPr sz="1900" spc="-15" dirty="0">
                <a:latin typeface="Roboto"/>
                <a:cs typeface="Roboto"/>
              </a:rPr>
              <a:t>s</a:t>
            </a:r>
            <a:r>
              <a:rPr sz="1900" spc="-55" dirty="0">
                <a:latin typeface="Roboto"/>
                <a:cs typeface="Roboto"/>
              </a:rPr>
              <a:t> </a:t>
            </a:r>
            <a:r>
              <a:rPr sz="1900" spc="-145" dirty="0">
                <a:latin typeface="Roboto"/>
                <a:cs typeface="Roboto"/>
              </a:rPr>
              <a:t>w</a:t>
            </a:r>
            <a:r>
              <a:rPr sz="1900" dirty="0">
                <a:latin typeface="Roboto"/>
                <a:cs typeface="Roboto"/>
              </a:rPr>
              <a:t>e</a:t>
            </a:r>
            <a:r>
              <a:rPr sz="1900" spc="15" dirty="0">
                <a:latin typeface="Roboto"/>
                <a:cs typeface="Roboto"/>
              </a:rPr>
              <a:t>b</a:t>
            </a:r>
            <a:r>
              <a:rPr sz="1900" spc="-100" dirty="0">
                <a:latin typeface="Roboto"/>
                <a:cs typeface="Roboto"/>
              </a:rPr>
              <a:t>s</a:t>
            </a:r>
            <a:r>
              <a:rPr sz="1900" spc="-85" dirty="0">
                <a:latin typeface="Roboto"/>
                <a:cs typeface="Roboto"/>
              </a:rPr>
              <a:t>i</a:t>
            </a:r>
            <a:r>
              <a:rPr sz="1900" spc="-45" dirty="0">
                <a:latin typeface="Roboto"/>
                <a:cs typeface="Roboto"/>
              </a:rPr>
              <a:t>t</a:t>
            </a:r>
            <a:r>
              <a:rPr sz="1900" spc="10" dirty="0">
                <a:latin typeface="Roboto"/>
                <a:cs typeface="Roboto"/>
              </a:rPr>
              <a:t>e</a:t>
            </a:r>
            <a:endParaRPr sz="1900" dirty="0">
              <a:latin typeface="Roboto"/>
              <a:cs typeface="Roboto"/>
            </a:endParaRPr>
          </a:p>
          <a:p>
            <a:pPr marL="622300" marR="5080" indent="-419100">
              <a:lnSpc>
                <a:spcPts val="2200"/>
              </a:lnSpc>
              <a:spcBef>
                <a:spcPts val="100"/>
              </a:spcBef>
              <a:buFont typeface="Lucida Sans Unicode"/>
              <a:buChar char="●"/>
              <a:tabLst>
                <a:tab pos="621665" algn="l"/>
                <a:tab pos="622300" algn="l"/>
              </a:tabLst>
            </a:pPr>
            <a:r>
              <a:rPr sz="1900" b="1" spc="-35" dirty="0">
                <a:latin typeface="Roboto"/>
                <a:cs typeface="Roboto"/>
              </a:rPr>
              <a:t>Keyword </a:t>
            </a:r>
            <a:r>
              <a:rPr sz="1900" b="1" spc="-30" dirty="0">
                <a:latin typeface="Roboto"/>
                <a:cs typeface="Roboto"/>
              </a:rPr>
              <a:t>Research: </a:t>
            </a:r>
            <a:r>
              <a:rPr sz="1900" spc="-30" dirty="0">
                <a:latin typeface="Roboto"/>
                <a:cs typeface="Roboto"/>
              </a:rPr>
              <a:t>Define </a:t>
            </a:r>
            <a:r>
              <a:rPr sz="1900" spc="-45" dirty="0">
                <a:latin typeface="Roboto"/>
                <a:cs typeface="Roboto"/>
              </a:rPr>
              <a:t>Research Objectives, </a:t>
            </a:r>
            <a:r>
              <a:rPr sz="1900" spc="-50" dirty="0">
                <a:latin typeface="Roboto"/>
                <a:cs typeface="Roboto"/>
              </a:rPr>
              <a:t>Brainstorm </a:t>
            </a:r>
            <a:r>
              <a:rPr sz="1900" spc="-45" dirty="0">
                <a:latin typeface="Roboto"/>
                <a:cs typeface="Roboto"/>
              </a:rPr>
              <a:t>Seed </a:t>
            </a:r>
            <a:r>
              <a:rPr sz="1900" spc="-50" dirty="0">
                <a:latin typeface="Roboto"/>
                <a:cs typeface="Roboto"/>
              </a:rPr>
              <a:t>Keywords, Utilize </a:t>
            </a:r>
            <a:r>
              <a:rPr sz="1900" spc="-45" dirty="0">
                <a:latin typeface="Roboto"/>
                <a:cs typeface="Roboto"/>
              </a:rPr>
              <a:t> </a:t>
            </a:r>
            <a:r>
              <a:rPr sz="1900" spc="-55" dirty="0">
                <a:latin typeface="Roboto"/>
                <a:cs typeface="Roboto"/>
              </a:rPr>
              <a:t>Keyword </a:t>
            </a:r>
            <a:r>
              <a:rPr sz="1900" spc="-45" dirty="0">
                <a:latin typeface="Roboto"/>
                <a:cs typeface="Roboto"/>
              </a:rPr>
              <a:t>Research </a:t>
            </a:r>
            <a:r>
              <a:rPr sz="1900" spc="-20" dirty="0">
                <a:latin typeface="Roboto"/>
                <a:cs typeface="Roboto"/>
              </a:rPr>
              <a:t>Tools </a:t>
            </a:r>
            <a:r>
              <a:rPr sz="1900" spc="-50" dirty="0">
                <a:latin typeface="Roboto"/>
                <a:cs typeface="Roboto"/>
              </a:rPr>
              <a:t>(SEMrush </a:t>
            </a:r>
            <a:r>
              <a:rPr sz="1900" spc="-55" dirty="0">
                <a:latin typeface="Roboto"/>
                <a:cs typeface="Roboto"/>
              </a:rPr>
              <a:t>or </a:t>
            </a:r>
            <a:r>
              <a:rPr sz="1900" spc="-50" dirty="0">
                <a:latin typeface="Roboto"/>
                <a:cs typeface="Roboto"/>
              </a:rPr>
              <a:t>Moz </a:t>
            </a:r>
            <a:r>
              <a:rPr sz="1900" spc="-55" dirty="0">
                <a:latin typeface="Roboto"/>
                <a:cs typeface="Roboto"/>
              </a:rPr>
              <a:t>Keyword </a:t>
            </a:r>
            <a:r>
              <a:rPr sz="1900" spc="-45" dirty="0">
                <a:latin typeface="Roboto"/>
                <a:cs typeface="Roboto"/>
              </a:rPr>
              <a:t>Explorer),Analyze </a:t>
            </a:r>
            <a:r>
              <a:rPr sz="1900" spc="-35" dirty="0">
                <a:latin typeface="Roboto"/>
                <a:cs typeface="Roboto"/>
              </a:rPr>
              <a:t>Competitor </a:t>
            </a:r>
            <a:r>
              <a:rPr sz="1900" spc="-30" dirty="0">
                <a:latin typeface="Roboto"/>
                <a:cs typeface="Roboto"/>
              </a:rPr>
              <a:t> </a:t>
            </a:r>
            <a:r>
              <a:rPr sz="1900" spc="-50" dirty="0">
                <a:latin typeface="Roboto"/>
                <a:cs typeface="Roboto"/>
              </a:rPr>
              <a:t>Keywords, </a:t>
            </a:r>
            <a:r>
              <a:rPr sz="1900" spc="-85" dirty="0">
                <a:latin typeface="Roboto"/>
                <a:cs typeface="Roboto"/>
              </a:rPr>
              <a:t>Long-tail </a:t>
            </a:r>
            <a:r>
              <a:rPr sz="1900" spc="-55" dirty="0">
                <a:latin typeface="Roboto"/>
                <a:cs typeface="Roboto"/>
              </a:rPr>
              <a:t>Keyword </a:t>
            </a:r>
            <a:r>
              <a:rPr sz="1900" spc="-40" dirty="0">
                <a:latin typeface="Roboto"/>
                <a:cs typeface="Roboto"/>
              </a:rPr>
              <a:t>Exploration </a:t>
            </a:r>
            <a:r>
              <a:rPr sz="1900" spc="-20" dirty="0">
                <a:latin typeface="Roboto"/>
                <a:cs typeface="Roboto"/>
              </a:rPr>
              <a:t>(specific, </a:t>
            </a:r>
            <a:r>
              <a:rPr sz="1900" spc="-45" dirty="0">
                <a:latin typeface="Roboto"/>
                <a:cs typeface="Roboto"/>
              </a:rPr>
              <a:t>longer phrases) </a:t>
            </a:r>
            <a:r>
              <a:rPr sz="1900" spc="-50" dirty="0">
                <a:latin typeface="Roboto"/>
                <a:cs typeface="Roboto"/>
              </a:rPr>
              <a:t>that </a:t>
            </a:r>
            <a:r>
              <a:rPr sz="1900" spc="-45" dirty="0">
                <a:latin typeface="Roboto"/>
                <a:cs typeface="Roboto"/>
              </a:rPr>
              <a:t>align </a:t>
            </a:r>
            <a:r>
              <a:rPr sz="1900" spc="-50" dirty="0">
                <a:latin typeface="Roboto"/>
                <a:cs typeface="Roboto"/>
              </a:rPr>
              <a:t>with </a:t>
            </a:r>
            <a:r>
              <a:rPr sz="1900" spc="-40" dirty="0">
                <a:latin typeface="Roboto"/>
                <a:cs typeface="Roboto"/>
              </a:rPr>
              <a:t>the </a:t>
            </a:r>
            <a:r>
              <a:rPr sz="1900" spc="-459" dirty="0">
                <a:latin typeface="Roboto"/>
                <a:cs typeface="Roboto"/>
              </a:rPr>
              <a:t> </a:t>
            </a:r>
            <a:r>
              <a:rPr sz="1900" spc="-70" dirty="0">
                <a:latin typeface="Roboto"/>
                <a:cs typeface="Roboto"/>
              </a:rPr>
              <a:t>r</a:t>
            </a:r>
            <a:r>
              <a:rPr sz="1900" dirty="0">
                <a:latin typeface="Roboto"/>
                <a:cs typeface="Roboto"/>
              </a:rPr>
              <a:t>e</a:t>
            </a:r>
            <a:r>
              <a:rPr sz="1900" spc="-100" dirty="0">
                <a:latin typeface="Roboto"/>
                <a:cs typeface="Roboto"/>
              </a:rPr>
              <a:t>s</a:t>
            </a:r>
            <a:r>
              <a:rPr sz="1900" dirty="0">
                <a:latin typeface="Roboto"/>
                <a:cs typeface="Roboto"/>
              </a:rPr>
              <a:t>e</a:t>
            </a:r>
            <a:r>
              <a:rPr sz="1900" spc="-50" dirty="0">
                <a:latin typeface="Roboto"/>
                <a:cs typeface="Roboto"/>
              </a:rPr>
              <a:t>a</a:t>
            </a:r>
            <a:r>
              <a:rPr sz="1900" spc="-70" dirty="0">
                <a:latin typeface="Roboto"/>
                <a:cs typeface="Roboto"/>
              </a:rPr>
              <a:t>r</a:t>
            </a:r>
            <a:r>
              <a:rPr sz="1900" spc="-95" dirty="0">
                <a:latin typeface="Roboto"/>
                <a:cs typeface="Roboto"/>
              </a:rPr>
              <a:t>c</a:t>
            </a:r>
            <a:r>
              <a:rPr sz="1900" spc="-35" dirty="0">
                <a:latin typeface="Roboto"/>
                <a:cs typeface="Roboto"/>
              </a:rPr>
              <a:t>h</a:t>
            </a:r>
            <a:r>
              <a:rPr sz="1900" spc="-20" dirty="0">
                <a:latin typeface="Roboto"/>
                <a:cs typeface="Roboto"/>
              </a:rPr>
              <a:t> </a:t>
            </a:r>
            <a:r>
              <a:rPr sz="1900" spc="-85" dirty="0">
                <a:latin typeface="Roboto"/>
                <a:cs typeface="Roboto"/>
              </a:rPr>
              <a:t>o</a:t>
            </a:r>
            <a:r>
              <a:rPr sz="1900" spc="15" dirty="0">
                <a:latin typeface="Roboto"/>
                <a:cs typeface="Roboto"/>
              </a:rPr>
              <a:t>b</a:t>
            </a:r>
            <a:r>
              <a:rPr sz="1900" spc="-95" dirty="0">
                <a:latin typeface="Roboto"/>
                <a:cs typeface="Roboto"/>
              </a:rPr>
              <a:t>j</a:t>
            </a:r>
            <a:r>
              <a:rPr sz="1900" dirty="0">
                <a:latin typeface="Roboto"/>
                <a:cs typeface="Roboto"/>
              </a:rPr>
              <a:t>e</a:t>
            </a:r>
            <a:r>
              <a:rPr sz="1900" spc="-95" dirty="0">
                <a:latin typeface="Roboto"/>
                <a:cs typeface="Roboto"/>
              </a:rPr>
              <a:t>c</a:t>
            </a:r>
            <a:r>
              <a:rPr sz="1900" spc="-45" dirty="0">
                <a:latin typeface="Roboto"/>
                <a:cs typeface="Roboto"/>
              </a:rPr>
              <a:t>t</a:t>
            </a:r>
            <a:r>
              <a:rPr sz="1900" spc="15" dirty="0">
                <a:latin typeface="Roboto"/>
                <a:cs typeface="Roboto"/>
              </a:rPr>
              <a:t>i</a:t>
            </a:r>
            <a:r>
              <a:rPr sz="1900" spc="-65" dirty="0">
                <a:latin typeface="Roboto"/>
                <a:cs typeface="Roboto"/>
              </a:rPr>
              <a:t>v</a:t>
            </a:r>
            <a:r>
              <a:rPr sz="1900" dirty="0">
                <a:latin typeface="Roboto"/>
                <a:cs typeface="Roboto"/>
              </a:rPr>
              <a:t>e</a:t>
            </a:r>
            <a:r>
              <a:rPr sz="1900" spc="-15" dirty="0">
                <a:latin typeface="Roboto"/>
                <a:cs typeface="Roboto"/>
              </a:rPr>
              <a:t>s</a:t>
            </a:r>
            <a:r>
              <a:rPr sz="1900" spc="-155" dirty="0">
                <a:latin typeface="Roboto"/>
                <a:cs typeface="Roboto"/>
              </a:rPr>
              <a:t> </a:t>
            </a:r>
            <a:r>
              <a:rPr sz="1900" spc="-50" dirty="0">
                <a:latin typeface="Roboto"/>
                <a:cs typeface="Roboto"/>
              </a:rPr>
              <a:t>a</a:t>
            </a:r>
            <a:r>
              <a:rPr sz="1900" spc="15" dirty="0">
                <a:latin typeface="Roboto"/>
                <a:cs typeface="Roboto"/>
              </a:rPr>
              <a:t>n</a:t>
            </a:r>
            <a:r>
              <a:rPr sz="1900" spc="-10" dirty="0">
                <a:latin typeface="Roboto"/>
                <a:cs typeface="Roboto"/>
              </a:rPr>
              <a:t>d</a:t>
            </a:r>
            <a:r>
              <a:rPr sz="1900" spc="-145" dirty="0">
                <a:latin typeface="Roboto"/>
                <a:cs typeface="Roboto"/>
              </a:rPr>
              <a:t> </a:t>
            </a:r>
            <a:r>
              <a:rPr sz="1900" spc="15" dirty="0">
                <a:latin typeface="Roboto"/>
                <a:cs typeface="Roboto"/>
              </a:rPr>
              <a:t>h</a:t>
            </a:r>
            <a:r>
              <a:rPr sz="1900" spc="-50" dirty="0">
                <a:latin typeface="Roboto"/>
                <a:cs typeface="Roboto"/>
              </a:rPr>
              <a:t>a</a:t>
            </a:r>
            <a:r>
              <a:rPr sz="1900" spc="-65" dirty="0">
                <a:latin typeface="Roboto"/>
                <a:cs typeface="Roboto"/>
              </a:rPr>
              <a:t>v</a:t>
            </a:r>
            <a:r>
              <a:rPr sz="1900" spc="10" dirty="0">
                <a:latin typeface="Roboto"/>
                <a:cs typeface="Roboto"/>
              </a:rPr>
              <a:t>e</a:t>
            </a:r>
            <a:r>
              <a:rPr sz="1900" spc="-80" dirty="0">
                <a:latin typeface="Roboto"/>
                <a:cs typeface="Roboto"/>
              </a:rPr>
              <a:t> </a:t>
            </a:r>
            <a:r>
              <a:rPr sz="1900" spc="-85" dirty="0">
                <a:latin typeface="Roboto"/>
                <a:cs typeface="Roboto"/>
              </a:rPr>
              <a:t>l</a:t>
            </a:r>
            <a:r>
              <a:rPr sz="1900" spc="15" dirty="0">
                <a:latin typeface="Roboto"/>
                <a:cs typeface="Roboto"/>
              </a:rPr>
              <a:t>o</a:t>
            </a:r>
            <a:r>
              <a:rPr sz="1900" spc="-45" dirty="0">
                <a:latin typeface="Roboto"/>
                <a:cs typeface="Roboto"/>
              </a:rPr>
              <a:t>w</a:t>
            </a:r>
            <a:r>
              <a:rPr sz="1900" spc="-100" dirty="0">
                <a:latin typeface="Roboto"/>
                <a:cs typeface="Roboto"/>
              </a:rPr>
              <a:t>e</a:t>
            </a:r>
            <a:r>
              <a:rPr sz="1900" spc="-25" dirty="0">
                <a:latin typeface="Roboto"/>
                <a:cs typeface="Roboto"/>
              </a:rPr>
              <a:t>r</a:t>
            </a:r>
            <a:r>
              <a:rPr sz="1900" spc="-20" dirty="0">
                <a:latin typeface="Roboto"/>
                <a:cs typeface="Roboto"/>
              </a:rPr>
              <a:t> </a:t>
            </a:r>
            <a:r>
              <a:rPr sz="1900" spc="-95" dirty="0">
                <a:latin typeface="Roboto"/>
                <a:cs typeface="Roboto"/>
              </a:rPr>
              <a:t>c</a:t>
            </a:r>
            <a:r>
              <a:rPr sz="1900" spc="15" dirty="0">
                <a:latin typeface="Roboto"/>
                <a:cs typeface="Roboto"/>
              </a:rPr>
              <a:t>o</a:t>
            </a:r>
            <a:r>
              <a:rPr sz="1900" spc="-65" dirty="0">
                <a:latin typeface="Roboto"/>
                <a:cs typeface="Roboto"/>
              </a:rPr>
              <a:t>m</a:t>
            </a:r>
            <a:r>
              <a:rPr sz="1900" spc="-85" dirty="0">
                <a:latin typeface="Roboto"/>
                <a:cs typeface="Roboto"/>
              </a:rPr>
              <a:t>p</a:t>
            </a:r>
            <a:r>
              <a:rPr sz="1900" dirty="0">
                <a:latin typeface="Roboto"/>
                <a:cs typeface="Roboto"/>
              </a:rPr>
              <a:t>e</a:t>
            </a:r>
            <a:r>
              <a:rPr sz="1900" spc="-45" dirty="0">
                <a:latin typeface="Roboto"/>
                <a:cs typeface="Roboto"/>
              </a:rPr>
              <a:t>t</a:t>
            </a:r>
            <a:r>
              <a:rPr sz="1900" spc="15" dirty="0">
                <a:latin typeface="Roboto"/>
                <a:cs typeface="Roboto"/>
              </a:rPr>
              <a:t>i</a:t>
            </a:r>
            <a:r>
              <a:rPr sz="1900" spc="-45" dirty="0">
                <a:latin typeface="Roboto"/>
                <a:cs typeface="Roboto"/>
              </a:rPr>
              <a:t>t</a:t>
            </a:r>
            <a:r>
              <a:rPr sz="1900" spc="-85" dirty="0">
                <a:latin typeface="Roboto"/>
                <a:cs typeface="Roboto"/>
              </a:rPr>
              <a:t>io</a:t>
            </a:r>
            <a:r>
              <a:rPr sz="1900" spc="-35" dirty="0">
                <a:latin typeface="Roboto"/>
                <a:cs typeface="Roboto"/>
              </a:rPr>
              <a:t>n</a:t>
            </a:r>
            <a:r>
              <a:rPr sz="1900" spc="-25" dirty="0">
                <a:latin typeface="Roboto"/>
                <a:cs typeface="Roboto"/>
              </a:rPr>
              <a:t> </a:t>
            </a:r>
            <a:r>
              <a:rPr sz="1900" spc="-85" dirty="0">
                <a:latin typeface="Roboto"/>
                <a:cs typeface="Roboto"/>
              </a:rPr>
              <a:t>b</a:t>
            </a:r>
            <a:r>
              <a:rPr sz="1900" spc="15" dirty="0">
                <a:latin typeface="Roboto"/>
                <a:cs typeface="Roboto"/>
              </a:rPr>
              <a:t>u</a:t>
            </a:r>
            <a:r>
              <a:rPr sz="1900" spc="-20" dirty="0">
                <a:latin typeface="Roboto"/>
                <a:cs typeface="Roboto"/>
              </a:rPr>
              <a:t>t</a:t>
            </a:r>
            <a:r>
              <a:rPr sz="1900" spc="-95" dirty="0">
                <a:latin typeface="Roboto"/>
                <a:cs typeface="Roboto"/>
              </a:rPr>
              <a:t> </a:t>
            </a:r>
            <a:r>
              <a:rPr sz="1900" spc="-85" dirty="0">
                <a:latin typeface="Roboto"/>
                <a:cs typeface="Roboto"/>
              </a:rPr>
              <a:t>h</a:t>
            </a:r>
            <a:r>
              <a:rPr sz="1900" spc="15" dirty="0">
                <a:latin typeface="Roboto"/>
                <a:cs typeface="Roboto"/>
              </a:rPr>
              <a:t>i</a:t>
            </a:r>
            <a:r>
              <a:rPr sz="1900" spc="-85" dirty="0">
                <a:latin typeface="Roboto"/>
                <a:cs typeface="Roboto"/>
              </a:rPr>
              <a:t>gh</a:t>
            </a:r>
            <a:r>
              <a:rPr sz="1900" dirty="0">
                <a:latin typeface="Roboto"/>
                <a:cs typeface="Roboto"/>
              </a:rPr>
              <a:t>e</a:t>
            </a:r>
            <a:r>
              <a:rPr sz="1900" spc="-25" dirty="0">
                <a:latin typeface="Roboto"/>
                <a:cs typeface="Roboto"/>
              </a:rPr>
              <a:t>r</a:t>
            </a:r>
            <a:r>
              <a:rPr sz="1900" spc="-120" dirty="0">
                <a:latin typeface="Roboto"/>
                <a:cs typeface="Roboto"/>
              </a:rPr>
              <a:t> </a:t>
            </a:r>
            <a:r>
              <a:rPr sz="1900" spc="5" dirty="0">
                <a:latin typeface="Roboto"/>
                <a:cs typeface="Roboto"/>
              </a:rPr>
              <a:t>c</a:t>
            </a:r>
            <a:r>
              <a:rPr sz="1900" spc="-85" dirty="0">
                <a:latin typeface="Roboto"/>
                <a:cs typeface="Roboto"/>
              </a:rPr>
              <a:t>on</a:t>
            </a:r>
            <a:r>
              <a:rPr sz="1900" spc="-65" dirty="0">
                <a:latin typeface="Roboto"/>
                <a:cs typeface="Roboto"/>
              </a:rPr>
              <a:t>v</a:t>
            </a:r>
            <a:r>
              <a:rPr sz="1900" dirty="0">
                <a:latin typeface="Roboto"/>
                <a:cs typeface="Roboto"/>
              </a:rPr>
              <a:t>e</a:t>
            </a:r>
            <a:r>
              <a:rPr sz="1900" spc="-70" dirty="0">
                <a:latin typeface="Roboto"/>
                <a:cs typeface="Roboto"/>
              </a:rPr>
              <a:t>r</a:t>
            </a:r>
            <a:r>
              <a:rPr sz="1900" spc="-100" dirty="0">
                <a:latin typeface="Roboto"/>
                <a:cs typeface="Roboto"/>
              </a:rPr>
              <a:t>s</a:t>
            </a:r>
            <a:r>
              <a:rPr sz="1900" spc="15" dirty="0">
                <a:latin typeface="Roboto"/>
                <a:cs typeface="Roboto"/>
              </a:rPr>
              <a:t>i</a:t>
            </a:r>
            <a:r>
              <a:rPr sz="1900" spc="-85" dirty="0">
                <a:latin typeface="Roboto"/>
                <a:cs typeface="Roboto"/>
              </a:rPr>
              <a:t>o</a:t>
            </a:r>
            <a:r>
              <a:rPr sz="1900" spc="-35" dirty="0">
                <a:latin typeface="Roboto"/>
                <a:cs typeface="Roboto"/>
              </a:rPr>
              <a:t>n</a:t>
            </a:r>
            <a:r>
              <a:rPr sz="1900" spc="-25" dirty="0">
                <a:latin typeface="Roboto"/>
                <a:cs typeface="Roboto"/>
              </a:rPr>
              <a:t> </a:t>
            </a:r>
            <a:r>
              <a:rPr sz="1900" spc="-85" dirty="0">
                <a:latin typeface="Roboto"/>
                <a:cs typeface="Roboto"/>
              </a:rPr>
              <a:t>p</a:t>
            </a:r>
            <a:r>
              <a:rPr sz="1900" spc="15" dirty="0">
                <a:latin typeface="Roboto"/>
                <a:cs typeface="Roboto"/>
              </a:rPr>
              <a:t>o</a:t>
            </a:r>
            <a:r>
              <a:rPr sz="1900" spc="-45" dirty="0">
                <a:latin typeface="Roboto"/>
                <a:cs typeface="Roboto"/>
              </a:rPr>
              <a:t>t</a:t>
            </a:r>
            <a:r>
              <a:rPr sz="1900" dirty="0">
                <a:latin typeface="Roboto"/>
                <a:cs typeface="Roboto"/>
              </a:rPr>
              <a:t>e</a:t>
            </a:r>
            <a:r>
              <a:rPr sz="1900" spc="-85" dirty="0">
                <a:latin typeface="Roboto"/>
                <a:cs typeface="Roboto"/>
              </a:rPr>
              <a:t>n</a:t>
            </a:r>
            <a:r>
              <a:rPr sz="1900" spc="-45" dirty="0">
                <a:latin typeface="Roboto"/>
                <a:cs typeface="Roboto"/>
              </a:rPr>
              <a:t>t</a:t>
            </a:r>
            <a:r>
              <a:rPr sz="1900" spc="-85" dirty="0">
                <a:latin typeface="Roboto"/>
                <a:cs typeface="Roboto"/>
              </a:rPr>
              <a:t>i</a:t>
            </a:r>
            <a:r>
              <a:rPr sz="1900" spc="-50" dirty="0">
                <a:latin typeface="Roboto"/>
                <a:cs typeface="Roboto"/>
              </a:rPr>
              <a:t>a</a:t>
            </a:r>
            <a:r>
              <a:rPr sz="1900" spc="15" dirty="0">
                <a:latin typeface="Roboto"/>
                <a:cs typeface="Roboto"/>
              </a:rPr>
              <a:t>l</a:t>
            </a:r>
            <a:r>
              <a:rPr sz="1900" spc="-10" dirty="0">
                <a:latin typeface="Roboto"/>
                <a:cs typeface="Roboto"/>
              </a:rPr>
              <a:t>.</a:t>
            </a:r>
            <a:endParaRPr sz="1900" dirty="0">
              <a:latin typeface="Roboto"/>
              <a:cs typeface="Roboto"/>
            </a:endParaRPr>
          </a:p>
          <a:p>
            <a:pPr marL="622300" indent="-419100">
              <a:lnSpc>
                <a:spcPts val="2140"/>
              </a:lnSpc>
              <a:buFont typeface="Lucida Sans Unicode"/>
              <a:buChar char="●"/>
              <a:tabLst>
                <a:tab pos="621665" algn="l"/>
                <a:tab pos="622300" algn="l"/>
              </a:tabLst>
            </a:pPr>
            <a:r>
              <a:rPr sz="1900" b="1" spc="-10" dirty="0">
                <a:latin typeface="Roboto"/>
                <a:cs typeface="Roboto"/>
              </a:rPr>
              <a:t>On</a:t>
            </a:r>
            <a:r>
              <a:rPr sz="1900" b="1" spc="-140" dirty="0">
                <a:latin typeface="Roboto"/>
                <a:cs typeface="Roboto"/>
              </a:rPr>
              <a:t> </a:t>
            </a:r>
            <a:r>
              <a:rPr sz="1900" b="1" spc="-10" dirty="0">
                <a:latin typeface="Roboto"/>
                <a:cs typeface="Roboto"/>
              </a:rPr>
              <a:t>page</a:t>
            </a:r>
            <a:r>
              <a:rPr sz="1900" b="1" spc="-105" dirty="0">
                <a:latin typeface="Roboto"/>
                <a:cs typeface="Roboto"/>
              </a:rPr>
              <a:t> </a:t>
            </a:r>
            <a:r>
              <a:rPr sz="1900" b="1" spc="-45" dirty="0">
                <a:latin typeface="Roboto"/>
                <a:cs typeface="Roboto"/>
              </a:rPr>
              <a:t>Optimization:</a:t>
            </a:r>
            <a:r>
              <a:rPr sz="1900" b="1" spc="-105" dirty="0">
                <a:latin typeface="Roboto"/>
                <a:cs typeface="Roboto"/>
              </a:rPr>
              <a:t> </a:t>
            </a:r>
            <a:r>
              <a:rPr sz="1900" spc="-30" dirty="0">
                <a:latin typeface="Roboto"/>
                <a:cs typeface="Roboto"/>
              </a:rPr>
              <a:t>Meta</a:t>
            </a:r>
            <a:r>
              <a:rPr sz="1900" spc="-10" dirty="0">
                <a:latin typeface="Roboto"/>
                <a:cs typeface="Roboto"/>
              </a:rPr>
              <a:t> </a:t>
            </a:r>
            <a:r>
              <a:rPr sz="1900" spc="-70" dirty="0">
                <a:latin typeface="Roboto"/>
                <a:cs typeface="Roboto"/>
              </a:rPr>
              <a:t>Tag</a:t>
            </a:r>
            <a:r>
              <a:rPr sz="1900" spc="-40" dirty="0">
                <a:latin typeface="Roboto"/>
                <a:cs typeface="Roboto"/>
              </a:rPr>
              <a:t> optimization</a:t>
            </a:r>
            <a:r>
              <a:rPr sz="1900" spc="-20" dirty="0">
                <a:latin typeface="Roboto"/>
                <a:cs typeface="Roboto"/>
              </a:rPr>
              <a:t> </a:t>
            </a:r>
            <a:r>
              <a:rPr sz="1900" spc="-5" dirty="0">
                <a:latin typeface="Roboto"/>
                <a:cs typeface="Roboto"/>
              </a:rPr>
              <a:t>&amp;</a:t>
            </a:r>
            <a:r>
              <a:rPr sz="1900" spc="-55" dirty="0">
                <a:latin typeface="Roboto"/>
                <a:cs typeface="Roboto"/>
              </a:rPr>
              <a:t> </a:t>
            </a:r>
            <a:r>
              <a:rPr sz="1900" spc="-45" dirty="0">
                <a:latin typeface="Roboto"/>
                <a:cs typeface="Roboto"/>
              </a:rPr>
              <a:t>content</a:t>
            </a:r>
            <a:r>
              <a:rPr sz="1900" spc="-90" dirty="0">
                <a:latin typeface="Roboto"/>
                <a:cs typeface="Roboto"/>
              </a:rPr>
              <a:t> </a:t>
            </a:r>
            <a:r>
              <a:rPr sz="1900" spc="-40" dirty="0">
                <a:latin typeface="Roboto"/>
                <a:cs typeface="Roboto"/>
              </a:rPr>
              <a:t>optimization</a:t>
            </a:r>
            <a:endParaRPr sz="1900" dirty="0">
              <a:latin typeface="Roboto"/>
              <a:cs typeface="Roboto"/>
            </a:endParaRPr>
          </a:p>
          <a:p>
            <a:pPr marL="12700" marR="427355">
              <a:lnSpc>
                <a:spcPts val="2200"/>
              </a:lnSpc>
              <a:spcBef>
                <a:spcPts val="2260"/>
              </a:spcBef>
            </a:pPr>
            <a:r>
              <a:rPr sz="1900" spc="-35" dirty="0">
                <a:latin typeface="Roboto"/>
                <a:cs typeface="Roboto"/>
              </a:rPr>
              <a:t>Reflect</a:t>
            </a:r>
            <a:r>
              <a:rPr sz="1900" spc="5" dirty="0">
                <a:latin typeface="Roboto"/>
                <a:cs typeface="Roboto"/>
              </a:rPr>
              <a:t> </a:t>
            </a:r>
            <a:r>
              <a:rPr sz="1900" spc="-60" dirty="0">
                <a:latin typeface="Roboto"/>
                <a:cs typeface="Roboto"/>
              </a:rPr>
              <a:t>on</a:t>
            </a:r>
            <a:r>
              <a:rPr sz="1900" spc="-20" dirty="0">
                <a:latin typeface="Roboto"/>
                <a:cs typeface="Roboto"/>
              </a:rPr>
              <a:t> </a:t>
            </a:r>
            <a:r>
              <a:rPr sz="1900" spc="-40" dirty="0">
                <a:latin typeface="Roboto"/>
                <a:cs typeface="Roboto"/>
              </a:rPr>
              <a:t>the</a:t>
            </a:r>
            <a:r>
              <a:rPr sz="1900" spc="-80" dirty="0">
                <a:latin typeface="Roboto"/>
                <a:cs typeface="Roboto"/>
              </a:rPr>
              <a:t> </a:t>
            </a:r>
            <a:r>
              <a:rPr sz="1900" spc="-50" dirty="0">
                <a:latin typeface="Roboto"/>
                <a:cs typeface="Roboto"/>
              </a:rPr>
              <a:t>process</a:t>
            </a:r>
            <a:r>
              <a:rPr sz="1900" spc="-55" dirty="0">
                <a:latin typeface="Roboto"/>
                <a:cs typeface="Roboto"/>
              </a:rPr>
              <a:t> </a:t>
            </a:r>
            <a:r>
              <a:rPr sz="1900" spc="25" dirty="0">
                <a:latin typeface="Roboto"/>
                <a:cs typeface="Roboto"/>
              </a:rPr>
              <a:t>of</a:t>
            </a:r>
            <a:r>
              <a:rPr sz="1900" spc="-30" dirty="0">
                <a:latin typeface="Roboto"/>
                <a:cs typeface="Roboto"/>
              </a:rPr>
              <a:t> </a:t>
            </a:r>
            <a:r>
              <a:rPr sz="1900" spc="-45" dirty="0">
                <a:latin typeface="Roboto"/>
                <a:cs typeface="Roboto"/>
              </a:rPr>
              <a:t>conducting</a:t>
            </a:r>
            <a:r>
              <a:rPr sz="1900" spc="-40" dirty="0">
                <a:latin typeface="Roboto"/>
                <a:cs typeface="Roboto"/>
              </a:rPr>
              <a:t> </a:t>
            </a:r>
            <a:r>
              <a:rPr sz="1900" spc="-65" dirty="0">
                <a:latin typeface="Roboto"/>
                <a:cs typeface="Roboto"/>
              </a:rPr>
              <a:t>keyword</a:t>
            </a:r>
            <a:r>
              <a:rPr sz="1900" spc="-40" dirty="0">
                <a:latin typeface="Roboto"/>
                <a:cs typeface="Roboto"/>
              </a:rPr>
              <a:t> research</a:t>
            </a:r>
            <a:r>
              <a:rPr sz="1900" spc="-120" dirty="0">
                <a:latin typeface="Roboto"/>
                <a:cs typeface="Roboto"/>
              </a:rPr>
              <a:t> </a:t>
            </a:r>
            <a:r>
              <a:rPr sz="1900" spc="-15" dirty="0">
                <a:latin typeface="Roboto"/>
                <a:cs typeface="Roboto"/>
              </a:rPr>
              <a:t>and</a:t>
            </a:r>
            <a:r>
              <a:rPr sz="1900" spc="-140" dirty="0">
                <a:latin typeface="Roboto"/>
                <a:cs typeface="Roboto"/>
              </a:rPr>
              <a:t> </a:t>
            </a:r>
            <a:r>
              <a:rPr sz="1900" spc="-5" dirty="0">
                <a:latin typeface="Roboto"/>
                <a:cs typeface="Roboto"/>
              </a:rPr>
              <a:t>the</a:t>
            </a:r>
            <a:r>
              <a:rPr sz="1900" spc="-80" dirty="0">
                <a:latin typeface="Roboto"/>
                <a:cs typeface="Roboto"/>
              </a:rPr>
              <a:t> </a:t>
            </a:r>
            <a:r>
              <a:rPr sz="1900" spc="-35" dirty="0">
                <a:latin typeface="Roboto"/>
                <a:cs typeface="Roboto"/>
              </a:rPr>
              <a:t>SEO</a:t>
            </a:r>
            <a:r>
              <a:rPr sz="1900" spc="-75" dirty="0">
                <a:latin typeface="Roboto"/>
                <a:cs typeface="Roboto"/>
              </a:rPr>
              <a:t> </a:t>
            </a:r>
            <a:r>
              <a:rPr sz="1900" spc="-45" dirty="0">
                <a:latin typeface="Roboto"/>
                <a:cs typeface="Roboto"/>
              </a:rPr>
              <a:t>recommendations </a:t>
            </a:r>
            <a:r>
              <a:rPr sz="1900" spc="-459" dirty="0">
                <a:latin typeface="Roboto"/>
                <a:cs typeface="Roboto"/>
              </a:rPr>
              <a:t> </a:t>
            </a:r>
            <a:r>
              <a:rPr sz="1900" spc="-40" dirty="0">
                <a:latin typeface="Roboto"/>
                <a:cs typeface="Roboto"/>
              </a:rPr>
              <a:t>provided.</a:t>
            </a:r>
            <a:endParaRPr sz="1900" dirty="0">
              <a:latin typeface="Roboto"/>
              <a:cs typeface="Roboto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800" dirty="0">
              <a:latin typeface="Roboto"/>
              <a:cs typeface="Roboto"/>
            </a:endParaRPr>
          </a:p>
          <a:p>
            <a:pPr marL="12700" marR="94615">
              <a:lnSpc>
                <a:spcPts val="2200"/>
              </a:lnSpc>
              <a:spcBef>
                <a:spcPts val="5"/>
              </a:spcBef>
            </a:pPr>
            <a:r>
              <a:rPr sz="1900" spc="-55" dirty="0">
                <a:latin typeface="Roboto"/>
                <a:cs typeface="Roboto"/>
              </a:rPr>
              <a:t>Document</a:t>
            </a:r>
            <a:r>
              <a:rPr sz="1900" spc="-90" dirty="0">
                <a:latin typeface="Roboto"/>
                <a:cs typeface="Roboto"/>
              </a:rPr>
              <a:t> </a:t>
            </a:r>
            <a:r>
              <a:rPr sz="1900" spc="-5" dirty="0">
                <a:latin typeface="Roboto"/>
                <a:cs typeface="Roboto"/>
              </a:rPr>
              <a:t>the</a:t>
            </a:r>
            <a:r>
              <a:rPr sz="1900" spc="-75" dirty="0">
                <a:latin typeface="Roboto"/>
                <a:cs typeface="Roboto"/>
              </a:rPr>
              <a:t> </a:t>
            </a:r>
            <a:r>
              <a:rPr sz="1900" spc="-50" dirty="0">
                <a:latin typeface="Roboto"/>
                <a:cs typeface="Roboto"/>
              </a:rPr>
              <a:t>challenges </a:t>
            </a:r>
            <a:r>
              <a:rPr sz="1900" spc="-20" dirty="0">
                <a:latin typeface="Roboto"/>
                <a:cs typeface="Roboto"/>
              </a:rPr>
              <a:t>faced</a:t>
            </a:r>
            <a:r>
              <a:rPr sz="1900" spc="-35" dirty="0">
                <a:latin typeface="Roboto"/>
                <a:cs typeface="Roboto"/>
              </a:rPr>
              <a:t> </a:t>
            </a:r>
            <a:r>
              <a:rPr sz="1900" spc="-55" dirty="0">
                <a:latin typeface="Roboto"/>
                <a:cs typeface="Roboto"/>
              </a:rPr>
              <a:t>during</a:t>
            </a:r>
            <a:r>
              <a:rPr sz="1900" spc="-35" dirty="0">
                <a:latin typeface="Roboto"/>
                <a:cs typeface="Roboto"/>
              </a:rPr>
              <a:t> </a:t>
            </a:r>
            <a:r>
              <a:rPr sz="1900" spc="-40" dirty="0">
                <a:latin typeface="Roboto"/>
                <a:cs typeface="Roboto"/>
              </a:rPr>
              <a:t>the</a:t>
            </a:r>
            <a:r>
              <a:rPr sz="1900" spc="-75" dirty="0">
                <a:latin typeface="Roboto"/>
                <a:cs typeface="Roboto"/>
              </a:rPr>
              <a:t> </a:t>
            </a:r>
            <a:r>
              <a:rPr sz="1900" spc="-40" dirty="0">
                <a:latin typeface="Roboto"/>
                <a:cs typeface="Roboto"/>
              </a:rPr>
              <a:t>research</a:t>
            </a:r>
            <a:r>
              <a:rPr sz="1900" spc="-114" dirty="0">
                <a:latin typeface="Roboto"/>
                <a:cs typeface="Roboto"/>
              </a:rPr>
              <a:t> </a:t>
            </a:r>
            <a:r>
              <a:rPr sz="1900" spc="-15" dirty="0">
                <a:latin typeface="Roboto"/>
                <a:cs typeface="Roboto"/>
              </a:rPr>
              <a:t>and</a:t>
            </a:r>
            <a:r>
              <a:rPr sz="1900" spc="-135" dirty="0">
                <a:latin typeface="Roboto"/>
                <a:cs typeface="Roboto"/>
              </a:rPr>
              <a:t> </a:t>
            </a:r>
            <a:r>
              <a:rPr sz="1900" spc="-40" dirty="0">
                <a:latin typeface="Roboto"/>
                <a:cs typeface="Roboto"/>
              </a:rPr>
              <a:t>analysis</a:t>
            </a:r>
            <a:r>
              <a:rPr sz="1900" spc="-150" dirty="0">
                <a:latin typeface="Roboto"/>
                <a:cs typeface="Roboto"/>
              </a:rPr>
              <a:t> </a:t>
            </a:r>
            <a:r>
              <a:rPr sz="1900" spc="-35" dirty="0">
                <a:latin typeface="Roboto"/>
                <a:cs typeface="Roboto"/>
              </a:rPr>
              <a:t>phase,</a:t>
            </a:r>
            <a:r>
              <a:rPr sz="1900" spc="-45" dirty="0">
                <a:latin typeface="Roboto"/>
                <a:cs typeface="Roboto"/>
              </a:rPr>
              <a:t> </a:t>
            </a:r>
            <a:r>
              <a:rPr sz="1900" spc="-30" dirty="0">
                <a:latin typeface="Roboto"/>
                <a:cs typeface="Roboto"/>
              </a:rPr>
              <a:t>as</a:t>
            </a:r>
            <a:r>
              <a:rPr sz="1900" spc="-50" dirty="0">
                <a:latin typeface="Roboto"/>
                <a:cs typeface="Roboto"/>
              </a:rPr>
              <a:t> </a:t>
            </a:r>
            <a:r>
              <a:rPr sz="1900" spc="-35" dirty="0">
                <a:latin typeface="Roboto"/>
                <a:cs typeface="Roboto"/>
              </a:rPr>
              <a:t>well</a:t>
            </a:r>
            <a:r>
              <a:rPr sz="1900" spc="-25" dirty="0">
                <a:latin typeface="Roboto"/>
                <a:cs typeface="Roboto"/>
              </a:rPr>
              <a:t> </a:t>
            </a:r>
            <a:r>
              <a:rPr sz="1900" spc="-30" dirty="0">
                <a:latin typeface="Roboto"/>
                <a:cs typeface="Roboto"/>
              </a:rPr>
              <a:t>as</a:t>
            </a:r>
            <a:r>
              <a:rPr sz="1900" spc="-50" dirty="0">
                <a:latin typeface="Roboto"/>
                <a:cs typeface="Roboto"/>
              </a:rPr>
              <a:t> </a:t>
            </a:r>
            <a:r>
              <a:rPr sz="1900" spc="-40" dirty="0">
                <a:latin typeface="Roboto"/>
                <a:cs typeface="Roboto"/>
              </a:rPr>
              <a:t>the</a:t>
            </a:r>
            <a:r>
              <a:rPr sz="1900" spc="-75" dirty="0">
                <a:latin typeface="Roboto"/>
                <a:cs typeface="Roboto"/>
              </a:rPr>
              <a:t> </a:t>
            </a:r>
            <a:r>
              <a:rPr sz="1900" spc="-45" dirty="0">
                <a:latin typeface="Roboto"/>
                <a:cs typeface="Roboto"/>
              </a:rPr>
              <a:t>key </a:t>
            </a:r>
            <a:r>
              <a:rPr sz="1900" spc="-455" dirty="0">
                <a:latin typeface="Roboto"/>
                <a:cs typeface="Roboto"/>
              </a:rPr>
              <a:t> </a:t>
            </a:r>
            <a:r>
              <a:rPr sz="1900" spc="-50" dirty="0">
                <a:latin typeface="Roboto"/>
                <a:cs typeface="Roboto"/>
              </a:rPr>
              <a:t>insights</a:t>
            </a:r>
            <a:r>
              <a:rPr sz="1900" spc="-55" dirty="0">
                <a:latin typeface="Roboto"/>
                <a:cs typeface="Roboto"/>
              </a:rPr>
              <a:t> </a:t>
            </a:r>
            <a:r>
              <a:rPr sz="1900" spc="-50" dirty="0">
                <a:latin typeface="Roboto"/>
                <a:cs typeface="Roboto"/>
              </a:rPr>
              <a:t>gained</a:t>
            </a:r>
            <a:r>
              <a:rPr sz="1900" spc="-45" dirty="0">
                <a:latin typeface="Roboto"/>
                <a:cs typeface="Roboto"/>
              </a:rPr>
              <a:t> </a:t>
            </a:r>
            <a:r>
              <a:rPr sz="1900" spc="-20" dirty="0">
                <a:latin typeface="Roboto"/>
                <a:cs typeface="Roboto"/>
              </a:rPr>
              <a:t>from</a:t>
            </a:r>
            <a:r>
              <a:rPr sz="1900" spc="-40" dirty="0">
                <a:latin typeface="Roboto"/>
                <a:cs typeface="Roboto"/>
              </a:rPr>
              <a:t> the</a:t>
            </a:r>
            <a:r>
              <a:rPr sz="1900" spc="-80" dirty="0">
                <a:latin typeface="Roboto"/>
                <a:cs typeface="Roboto"/>
              </a:rPr>
              <a:t> </a:t>
            </a:r>
            <a:r>
              <a:rPr sz="1900" spc="-50" dirty="0">
                <a:latin typeface="Roboto"/>
                <a:cs typeface="Roboto"/>
              </a:rPr>
              <a:t>keyword</a:t>
            </a:r>
            <a:r>
              <a:rPr sz="1900" spc="-45" dirty="0">
                <a:latin typeface="Roboto"/>
                <a:cs typeface="Roboto"/>
              </a:rPr>
              <a:t> </a:t>
            </a:r>
            <a:r>
              <a:rPr sz="1900" spc="-50" dirty="0">
                <a:latin typeface="Roboto"/>
                <a:cs typeface="Roboto"/>
              </a:rPr>
              <a:t>research</a:t>
            </a:r>
            <a:r>
              <a:rPr sz="1900" spc="-20" dirty="0">
                <a:latin typeface="Roboto"/>
                <a:cs typeface="Roboto"/>
              </a:rPr>
              <a:t> </a:t>
            </a:r>
            <a:r>
              <a:rPr sz="1900" spc="-45" dirty="0">
                <a:latin typeface="Roboto"/>
                <a:cs typeface="Roboto"/>
              </a:rPr>
              <a:t>process.</a:t>
            </a:r>
            <a:endParaRPr sz="1900" dirty="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hatsApp Image 2023-07-31 at 4.21.54 PM.jpe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09600" y="914400"/>
            <a:ext cx="10972800" cy="563671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04800" y="306888"/>
            <a:ext cx="6705600" cy="3744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22300" indent="-419100">
              <a:lnSpc>
                <a:spcPts val="2240"/>
              </a:lnSpc>
              <a:spcBef>
                <a:spcPts val="100"/>
              </a:spcBef>
              <a:buFont typeface="Lucida Sans Unicode"/>
              <a:buChar char="●"/>
              <a:tabLst>
                <a:tab pos="621665" algn="l"/>
                <a:tab pos="622300" algn="l"/>
              </a:tabLst>
            </a:pPr>
            <a:r>
              <a:rPr lang="en-US" sz="2000" b="1" spc="-80" dirty="0">
                <a:latin typeface="Roboto"/>
                <a:cs typeface="Roboto"/>
              </a:rPr>
              <a:t>S</a:t>
            </a:r>
            <a:r>
              <a:rPr lang="en-US" sz="2000" b="1" spc="-60" dirty="0">
                <a:latin typeface="Roboto"/>
                <a:cs typeface="Roboto"/>
              </a:rPr>
              <a:t>E</a:t>
            </a:r>
            <a:r>
              <a:rPr lang="en-US" sz="2000" b="1" dirty="0">
                <a:latin typeface="Roboto"/>
                <a:cs typeface="Roboto"/>
              </a:rPr>
              <a:t>O</a:t>
            </a:r>
            <a:r>
              <a:rPr lang="en-US" sz="2000" b="1" spc="-85" dirty="0">
                <a:latin typeface="Roboto"/>
                <a:cs typeface="Roboto"/>
              </a:rPr>
              <a:t> </a:t>
            </a:r>
            <a:r>
              <a:rPr lang="en-US" sz="2000" b="1" spc="90" dirty="0">
                <a:latin typeface="Roboto"/>
                <a:cs typeface="Roboto"/>
              </a:rPr>
              <a:t>A</a:t>
            </a:r>
            <a:r>
              <a:rPr lang="en-US" sz="2000" b="1" spc="-75" dirty="0">
                <a:latin typeface="Roboto"/>
                <a:cs typeface="Roboto"/>
              </a:rPr>
              <a:t>u</a:t>
            </a:r>
            <a:r>
              <a:rPr lang="en-US" sz="2000" b="1" spc="-80" dirty="0">
                <a:latin typeface="Roboto"/>
                <a:cs typeface="Roboto"/>
              </a:rPr>
              <a:t>d</a:t>
            </a:r>
            <a:r>
              <a:rPr lang="en-US" sz="2000" b="1" spc="-10" dirty="0">
                <a:latin typeface="Roboto"/>
                <a:cs typeface="Roboto"/>
              </a:rPr>
              <a:t>i</a:t>
            </a:r>
            <a:r>
              <a:rPr lang="en-US" sz="2000" b="1" spc="-65" dirty="0">
                <a:latin typeface="Roboto"/>
                <a:cs typeface="Roboto"/>
              </a:rPr>
              <a:t>t</a:t>
            </a:r>
            <a:r>
              <a:rPr lang="en-US" sz="2000" b="1" spc="-5" dirty="0">
                <a:latin typeface="Roboto"/>
                <a:cs typeface="Roboto"/>
              </a:rPr>
              <a:t>:</a:t>
            </a:r>
            <a:r>
              <a:rPr lang="en-US" sz="2000" b="1" spc="-10" dirty="0">
                <a:latin typeface="Roboto"/>
                <a:cs typeface="Roboto"/>
              </a:rPr>
              <a:t> </a:t>
            </a:r>
            <a:r>
              <a:rPr lang="en-US" sz="2000" spc="-90" dirty="0">
                <a:latin typeface="Roboto"/>
                <a:cs typeface="Roboto"/>
              </a:rPr>
              <a:t>D</a:t>
            </a:r>
            <a:r>
              <a:rPr lang="en-US" sz="2000" dirty="0">
                <a:latin typeface="Roboto"/>
                <a:cs typeface="Roboto"/>
              </a:rPr>
              <a:t>o</a:t>
            </a:r>
            <a:r>
              <a:rPr lang="en-US" sz="2000" spc="-60" dirty="0">
                <a:latin typeface="Roboto"/>
                <a:cs typeface="Roboto"/>
              </a:rPr>
              <a:t> </a:t>
            </a:r>
            <a:r>
              <a:rPr lang="en-US" sz="2000" spc="-50" dirty="0">
                <a:latin typeface="Roboto"/>
                <a:cs typeface="Roboto"/>
              </a:rPr>
              <a:t>a</a:t>
            </a:r>
            <a:r>
              <a:rPr lang="en-US" sz="2000" spc="-35" dirty="0">
                <a:latin typeface="Roboto"/>
                <a:cs typeface="Roboto"/>
              </a:rPr>
              <a:t>n</a:t>
            </a:r>
            <a:r>
              <a:rPr lang="en-US" sz="2000" spc="-125" dirty="0">
                <a:latin typeface="Roboto"/>
                <a:cs typeface="Roboto"/>
              </a:rPr>
              <a:t> </a:t>
            </a:r>
            <a:r>
              <a:rPr lang="en-US" sz="2000" spc="-65" dirty="0">
                <a:latin typeface="Roboto"/>
                <a:cs typeface="Roboto"/>
              </a:rPr>
              <a:t>S</a:t>
            </a:r>
            <a:r>
              <a:rPr lang="en-US" sz="2000" spc="50" dirty="0">
                <a:latin typeface="Roboto"/>
                <a:cs typeface="Roboto"/>
              </a:rPr>
              <a:t>E</a:t>
            </a:r>
            <a:r>
              <a:rPr lang="en-US" sz="2000" spc="10" dirty="0">
                <a:latin typeface="Roboto"/>
                <a:cs typeface="Roboto"/>
              </a:rPr>
              <a:t>O</a:t>
            </a:r>
            <a:r>
              <a:rPr lang="en-US" sz="2000" spc="-80" dirty="0">
                <a:latin typeface="Roboto"/>
                <a:cs typeface="Roboto"/>
              </a:rPr>
              <a:t> </a:t>
            </a:r>
            <a:r>
              <a:rPr lang="en-US" sz="2000" spc="-50" dirty="0">
                <a:latin typeface="Roboto"/>
                <a:cs typeface="Roboto"/>
              </a:rPr>
              <a:t>a</a:t>
            </a:r>
            <a:r>
              <a:rPr lang="en-US" sz="2000" spc="-85" dirty="0">
                <a:latin typeface="Roboto"/>
                <a:cs typeface="Roboto"/>
              </a:rPr>
              <a:t>ud</a:t>
            </a:r>
            <a:r>
              <a:rPr lang="en-US" sz="2000" spc="15" dirty="0">
                <a:latin typeface="Roboto"/>
                <a:cs typeface="Roboto"/>
              </a:rPr>
              <a:t>i</a:t>
            </a:r>
            <a:r>
              <a:rPr lang="en-US" sz="2000" spc="-20" dirty="0">
                <a:latin typeface="Roboto"/>
                <a:cs typeface="Roboto"/>
              </a:rPr>
              <a:t>t</a:t>
            </a:r>
            <a:r>
              <a:rPr lang="en-US" sz="2000" spc="-95" dirty="0">
                <a:latin typeface="Roboto"/>
                <a:cs typeface="Roboto"/>
              </a:rPr>
              <a:t> </a:t>
            </a:r>
            <a:r>
              <a:rPr lang="en-US" sz="2000" spc="15" dirty="0">
                <a:latin typeface="Roboto"/>
                <a:cs typeface="Roboto"/>
              </a:rPr>
              <a:t>o</a:t>
            </a:r>
            <a:r>
              <a:rPr lang="en-US" sz="2000" spc="35" dirty="0">
                <a:latin typeface="Roboto"/>
                <a:cs typeface="Roboto"/>
              </a:rPr>
              <a:t>f</a:t>
            </a:r>
            <a:r>
              <a:rPr lang="en-US" sz="2000" spc="-35" dirty="0">
                <a:latin typeface="Roboto"/>
                <a:cs typeface="Roboto"/>
              </a:rPr>
              <a:t> </a:t>
            </a:r>
            <a:r>
              <a:rPr lang="en-US" sz="2000" spc="-145" dirty="0">
                <a:latin typeface="Roboto"/>
                <a:cs typeface="Roboto"/>
              </a:rPr>
              <a:t>t</a:t>
            </a:r>
            <a:r>
              <a:rPr lang="en-US" sz="2000" spc="15" dirty="0">
                <a:latin typeface="Roboto"/>
                <a:cs typeface="Roboto"/>
              </a:rPr>
              <a:t>h</a:t>
            </a:r>
            <a:r>
              <a:rPr lang="en-US" sz="2000" spc="10" dirty="0">
                <a:latin typeface="Roboto"/>
                <a:cs typeface="Roboto"/>
              </a:rPr>
              <a:t>e</a:t>
            </a:r>
            <a:r>
              <a:rPr lang="en-US" sz="2000" spc="-80" dirty="0">
                <a:latin typeface="Roboto"/>
                <a:cs typeface="Roboto"/>
              </a:rPr>
              <a:t> </a:t>
            </a:r>
            <a:r>
              <a:rPr lang="en-US" sz="2000" spc="-85" dirty="0">
                <a:latin typeface="Roboto"/>
                <a:cs typeface="Roboto"/>
              </a:rPr>
              <a:t>b</a:t>
            </a:r>
            <a:r>
              <a:rPr lang="en-US" sz="2000" spc="-70" dirty="0">
                <a:latin typeface="Roboto"/>
                <a:cs typeface="Roboto"/>
              </a:rPr>
              <a:t>r</a:t>
            </a:r>
            <a:r>
              <a:rPr lang="en-US" sz="2000" spc="-50" dirty="0">
                <a:latin typeface="Roboto"/>
                <a:cs typeface="Roboto"/>
              </a:rPr>
              <a:t>a</a:t>
            </a:r>
            <a:r>
              <a:rPr lang="en-US" sz="2000" spc="-85" dirty="0">
                <a:latin typeface="Roboto"/>
                <a:cs typeface="Roboto"/>
              </a:rPr>
              <a:t>n</a:t>
            </a:r>
            <a:r>
              <a:rPr lang="en-US" sz="2000" spc="15" dirty="0">
                <a:latin typeface="Roboto"/>
                <a:cs typeface="Roboto"/>
              </a:rPr>
              <a:t>d</a:t>
            </a:r>
            <a:r>
              <a:rPr lang="en-US" sz="2000" spc="-15" dirty="0">
                <a:latin typeface="Roboto"/>
                <a:cs typeface="Roboto"/>
              </a:rPr>
              <a:t>s</a:t>
            </a:r>
            <a:r>
              <a:rPr lang="en-US" sz="2000" spc="-55" dirty="0">
                <a:latin typeface="Roboto"/>
                <a:cs typeface="Roboto"/>
              </a:rPr>
              <a:t> </a:t>
            </a:r>
            <a:r>
              <a:rPr lang="en-US" sz="2000" spc="-145" dirty="0">
                <a:latin typeface="Roboto"/>
                <a:cs typeface="Roboto"/>
              </a:rPr>
              <a:t>w</a:t>
            </a:r>
            <a:r>
              <a:rPr lang="en-US" sz="2000" dirty="0">
                <a:latin typeface="Roboto"/>
                <a:cs typeface="Roboto"/>
              </a:rPr>
              <a:t>e</a:t>
            </a:r>
            <a:r>
              <a:rPr lang="en-US" sz="2000" spc="15" dirty="0">
                <a:latin typeface="Roboto"/>
                <a:cs typeface="Roboto"/>
              </a:rPr>
              <a:t>b</a:t>
            </a:r>
            <a:r>
              <a:rPr lang="en-US" sz="2000" spc="-100" dirty="0">
                <a:latin typeface="Roboto"/>
                <a:cs typeface="Roboto"/>
              </a:rPr>
              <a:t>s</a:t>
            </a:r>
            <a:r>
              <a:rPr lang="en-US" sz="2000" spc="-85" dirty="0">
                <a:latin typeface="Roboto"/>
                <a:cs typeface="Roboto"/>
              </a:rPr>
              <a:t>i</a:t>
            </a:r>
            <a:r>
              <a:rPr lang="en-US" sz="2000" spc="-45" dirty="0">
                <a:latin typeface="Roboto"/>
                <a:cs typeface="Roboto"/>
              </a:rPr>
              <a:t>t</a:t>
            </a:r>
            <a:r>
              <a:rPr lang="en-US" sz="2000" spc="10" dirty="0">
                <a:latin typeface="Roboto"/>
                <a:cs typeface="Roboto"/>
              </a:rPr>
              <a:t>e</a:t>
            </a:r>
            <a:endParaRPr lang="en-US" sz="2000" dirty="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hatsApp Image 2023-07-31 at 4.21.54 PM (1).jpe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04800" y="457200"/>
            <a:ext cx="11582400" cy="6019801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989</TotalTime>
  <Words>2624</Words>
  <Application>Microsoft Office PowerPoint</Application>
  <PresentationFormat>Widescreen</PresentationFormat>
  <Paragraphs>283</Paragraphs>
  <Slides>34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2" baseType="lpstr">
      <vt:lpstr>Arial</vt:lpstr>
      <vt:lpstr>Calibri</vt:lpstr>
      <vt:lpstr>Google Sans</vt:lpstr>
      <vt:lpstr>Inter</vt:lpstr>
      <vt:lpstr>Lucida Sans Unicode</vt:lpstr>
      <vt:lpstr>Roboto</vt:lpstr>
      <vt:lpstr>Wingdings</vt:lpstr>
      <vt:lpstr>Office Theme</vt:lpstr>
      <vt:lpstr>Comprehensive Digital Marketing  Project Work</vt:lpstr>
      <vt:lpstr>Part 1: Brand study, Competitor Analysis &amp; Buyer’s/Audience’s  Persona                       </vt:lpstr>
      <vt:lpstr>Part 1: Brand study, Competitor Analysis &amp; Buyer’s/Audience’s  Persona</vt:lpstr>
      <vt:lpstr>Part 1: Brand study, Competitor Analysis &amp; Buyer’s/Audience’s  Persona</vt:lpstr>
      <vt:lpstr>PowerPoint Presentation</vt:lpstr>
      <vt:lpstr>Part 1: Brand study, Competitor Analysis &amp; Buyer’s/Audience’s  Persona</vt:lpstr>
      <vt:lpstr>Part 2: SEO &amp; Keyword Research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Part 3: Content Ideas and Marketing Strategies</vt:lpstr>
      <vt:lpstr>Part 3: Content Ideas and Marketing Strategies</vt:lpstr>
      <vt:lpstr>PowerPoint Presentation</vt:lpstr>
      <vt:lpstr>Part 4: Content Creation and Curation (Post creations, Designs/Video Editing, Ad Campaigns over Social  Media and Email Ideation and Creation)</vt:lpstr>
      <vt:lpstr>Part 4: Content Creation and Curation (Post creations, Designs/Video Editing, Ad Campaigns over Social  Media and Email Ideation and Creation)</vt:lpstr>
      <vt:lpstr>PowerPoint Presentation</vt:lpstr>
      <vt:lpstr>Part 4: Content Creation and Curation (Post creations, Designs/Video Editing, Ad Campaigns over Social  Media and Email Ideation and Creation)</vt:lpstr>
      <vt:lpstr>Part 4: Content Creation and Curation (Post creations, Designs/Video Editing, Ad Campaigns over Social  Media and Email Ideation and Creation)</vt:lpstr>
      <vt:lpstr>Part 4: Content Creation and Curation (Post creations, Designs/Video Editing, Ad Campaigns over Social  Media and Email Ideation and Creation)</vt:lpstr>
      <vt:lpstr>Part 4: Content Creation and Curation (Post creations, Designs/Video Editing, Ad Campaigns over Social  Media and Email Ideation and Creation)</vt:lpstr>
      <vt:lpstr>PowerPoint Presentation</vt:lpstr>
      <vt:lpstr>Part 4: Content Creation and Curation (Post creations, Designs/Video Editing, Ad Campaigns over Social  Media and Email Ideation and Creation)</vt:lpstr>
      <vt:lpstr>Part 4: Content Creation and Curation (Post creations, Designs/Video Editing, Ad Campaigns over Social  Media and Email Ideation and Creation)</vt:lpstr>
      <vt:lpstr>PowerPoint Presentation</vt:lpstr>
      <vt:lpstr>PowerPoint Presentation</vt:lpstr>
      <vt:lpstr>PowerPoint Presentation</vt:lpstr>
      <vt:lpstr>Part 4: Content Creation and Curation (Post creations, Designs/Video Editing, Ad Campaigns over Social  Media and Email Ideation and Creation)</vt:lpstr>
      <vt:lpstr>Part 4: Content Creation and Curation (Post creations, Designs/Video Editing, Ad Campaigns over Social  Media and Email Ideation and Creation)</vt:lpstr>
      <vt:lpstr>Email Ad Campaign 1 - Brand Awareness </vt:lpstr>
      <vt:lpstr>Email Ad Campaign 2 - Lead Generation (insert emailer image)</vt:lpstr>
      <vt:lpstr>Part 4: Content Creation and Curation (Post creations, Designs/Video  Editing, Ad Campaigns over Social Media and Email Ideation and Creation)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Comprehensive Digital Marketing  Project Work</dc:title>
  <dc:creator>krishna Tanuja</dc:creator>
  <cp:lastModifiedBy>bhagya sai</cp:lastModifiedBy>
  <cp:revision>35</cp:revision>
  <dcterms:created xsi:type="dcterms:W3CDTF">2023-07-26T13:02:46Z</dcterms:created>
  <dcterms:modified xsi:type="dcterms:W3CDTF">2023-08-04T08:54:17Z</dcterms:modified>
</cp:coreProperties>
</file>